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7"/>
  </p:notesMasterIdLst>
  <p:handoutMasterIdLst>
    <p:handoutMasterId r:id="rId28"/>
  </p:handoutMasterIdLst>
  <p:sldIdLst>
    <p:sldId id="256" r:id="rId2"/>
    <p:sldId id="601" r:id="rId3"/>
    <p:sldId id="602" r:id="rId4"/>
    <p:sldId id="581" r:id="rId5"/>
    <p:sldId id="603" r:id="rId6"/>
    <p:sldId id="628" r:id="rId7"/>
    <p:sldId id="631" r:id="rId8"/>
    <p:sldId id="605" r:id="rId9"/>
    <p:sldId id="632" r:id="rId10"/>
    <p:sldId id="606" r:id="rId11"/>
    <p:sldId id="618" r:id="rId12"/>
    <p:sldId id="634" r:id="rId13"/>
    <p:sldId id="633" r:id="rId14"/>
    <p:sldId id="616" r:id="rId15"/>
    <p:sldId id="561" r:id="rId16"/>
    <p:sldId id="560" r:id="rId17"/>
    <p:sldId id="635" r:id="rId18"/>
    <p:sldId id="636" r:id="rId19"/>
    <p:sldId id="622" r:id="rId20"/>
    <p:sldId id="621" r:id="rId21"/>
    <p:sldId id="425" r:id="rId22"/>
    <p:sldId id="624" r:id="rId23"/>
    <p:sldId id="637" r:id="rId24"/>
    <p:sldId id="483" r:id="rId25"/>
    <p:sldId id="548" r:id="rId2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00"/>
    <a:srgbClr val="FFFFCC"/>
    <a:srgbClr val="00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72" d="100"/>
          <a:sy n="72" d="100"/>
        </p:scale>
        <p:origin x="-10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eaLnBrk="1" hangingPunct="1">
              <a:defRPr sz="1300">
                <a:latin typeface="Arial" charset="0"/>
              </a:defRPr>
            </a:lvl1pPr>
          </a:lstStyle>
          <a:p>
            <a:pPr>
              <a:defRPr/>
            </a:pPr>
            <a:endParaRPr lang="en-US" dirty="0"/>
          </a:p>
        </p:txBody>
      </p:sp>
      <p:sp>
        <p:nvSpPr>
          <p:cNvPr id="37891"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eaLnBrk="1" hangingPunct="1">
              <a:defRPr sz="1300">
                <a:latin typeface="Arial" charset="0"/>
              </a:defRPr>
            </a:lvl1pPr>
          </a:lstStyle>
          <a:p>
            <a:pPr>
              <a:defRPr/>
            </a:pPr>
            <a:endParaRPr lang="en-US" dirty="0"/>
          </a:p>
        </p:txBody>
      </p:sp>
      <p:sp>
        <p:nvSpPr>
          <p:cNvPr id="37892"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eaLnBrk="1" hangingPunct="1">
              <a:defRPr sz="1300">
                <a:latin typeface="Arial" charset="0"/>
              </a:defRPr>
            </a:lvl1pPr>
          </a:lstStyle>
          <a:p>
            <a:pPr>
              <a:defRPr/>
            </a:pPr>
            <a:endParaRPr lang="en-US" dirty="0"/>
          </a:p>
        </p:txBody>
      </p:sp>
      <p:sp>
        <p:nvSpPr>
          <p:cNvPr id="37893"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eaLnBrk="1" hangingPunct="1">
              <a:defRPr sz="1300">
                <a:latin typeface="Arial" charset="0"/>
              </a:defRPr>
            </a:lvl1pPr>
          </a:lstStyle>
          <a:p>
            <a:pPr>
              <a:defRPr/>
            </a:pPr>
            <a:fld id="{6F2A40F5-BABD-409C-9187-59B147E526D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eaLnBrk="1" hangingPunct="1">
              <a:defRPr sz="1300">
                <a:latin typeface="Arial" charset="0"/>
              </a:defRPr>
            </a:lvl1pPr>
          </a:lstStyle>
          <a:p>
            <a:pPr>
              <a:defRPr/>
            </a:pPr>
            <a:endParaRPr lang="en-US" dirty="0"/>
          </a:p>
        </p:txBody>
      </p:sp>
      <p:sp>
        <p:nvSpPr>
          <p:cNvPr id="3993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eaLnBrk="1" hangingPunct="1">
              <a:defRPr sz="1300">
                <a:latin typeface="Arial" charset="0"/>
              </a:defRPr>
            </a:lvl1pPr>
          </a:lstStyle>
          <a:p>
            <a:pPr>
              <a:defRPr/>
            </a:pPr>
            <a:endParaRPr lang="en-US" dirty="0"/>
          </a:p>
        </p:txBody>
      </p:sp>
      <p:sp>
        <p:nvSpPr>
          <p:cNvPr id="3174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eaLnBrk="1" hangingPunct="1">
              <a:defRPr sz="1300">
                <a:latin typeface="Arial" charset="0"/>
              </a:defRPr>
            </a:lvl1pPr>
          </a:lstStyle>
          <a:p>
            <a:pPr>
              <a:defRPr/>
            </a:pPr>
            <a:endParaRPr lang="en-US" dirty="0"/>
          </a:p>
        </p:txBody>
      </p:sp>
      <p:sp>
        <p:nvSpPr>
          <p:cNvPr id="3994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eaLnBrk="1" hangingPunct="1">
              <a:defRPr sz="1300">
                <a:latin typeface="Arial" charset="0"/>
              </a:defRPr>
            </a:lvl1pPr>
          </a:lstStyle>
          <a:p>
            <a:pPr>
              <a:defRPr/>
            </a:pPr>
            <a:fld id="{97474DF8-E916-429D-BB34-83CF2E92192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dirty="0"/>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dirty="0"/>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dirty="0"/>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040C8BC9-CC45-4776-96F1-7720828E997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75B76FF0-9A99-4FAB-B9EE-6E9E39CA5C94}"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3BA9682-2D2C-42C4-A3E3-C90C965538D6}"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2E8F672-32DF-4076-A1E5-B77F9AA28003}"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DBDC1A74-169D-4AA9-AA3E-4E0A8DEF2BE1}"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pPr>
              <a:defRPr/>
            </a:pP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8FEF172C-534A-48AB-8BD8-5328E9645906}" type="slidenum">
              <a:rPr lang="en-US"/>
              <a:pPr>
                <a:defRPr/>
              </a:pPr>
              <a:t>‹#›</a:t>
            </a:fld>
            <a:endParaRPr lang="en-US" dirty="0"/>
          </a:p>
        </p:txBody>
      </p:sp>
      <p:sp>
        <p:nvSpPr>
          <p:cNvPr id="8"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pPr>
              <a:defRPr/>
            </a:pP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B09F3085-3BF0-4C56-9CC5-527212E1F41A}" type="slidenum">
              <a:rPr lang="en-US"/>
              <a:pPr>
                <a:defRPr/>
              </a:pPr>
              <a:t>‹#›</a:t>
            </a:fld>
            <a:endParaRPr lang="en-US" dirty="0"/>
          </a:p>
        </p:txBody>
      </p:sp>
      <p:sp>
        <p:nvSpPr>
          <p:cNvPr id="8"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7AF926BD-4EDB-4FF3-9B85-D065CE36E3D6}"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E886F65-4961-4B8C-8454-34CCB92FC636}" type="slidenum">
              <a:rPr lang="en-US"/>
              <a:pPr>
                <a:defRPr/>
              </a:pPr>
              <a:t>‹#›</a:t>
            </a:fld>
            <a:endParaRPr lang="en-US" dirty="0"/>
          </a:p>
        </p:txBody>
      </p:sp>
      <p:sp>
        <p:nvSpPr>
          <p:cNvPr id="6"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01B06457-F748-49DA-9CFE-5055AC620EC2}"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45B8AA7B-F95D-4D84-BD47-54A423C588BC}" type="slidenum">
              <a:rPr lang="en-US"/>
              <a:pPr>
                <a:defRPr/>
              </a:pPr>
              <a:t>‹#›</a:t>
            </a:fld>
            <a:endParaRPr lang="en-US" dirty="0"/>
          </a:p>
        </p:txBody>
      </p:sp>
      <p:sp>
        <p:nvSpPr>
          <p:cNvPr id="9"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49D423FD-367C-4653-BD9E-7F9D91645825}" type="slidenum">
              <a:rPr lang="en-US"/>
              <a:pPr>
                <a:defRPr/>
              </a:pPr>
              <a:t>‹#›</a:t>
            </a:fld>
            <a:endParaRPr lang="en-US" dirty="0"/>
          </a:p>
        </p:txBody>
      </p:sp>
      <p:sp>
        <p:nvSpPr>
          <p:cNvPr id="5"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F0EF3F40-9D0C-42D6-94CD-43EE1AABBC60}" type="slidenum">
              <a:rPr lang="en-US"/>
              <a:pPr>
                <a:defRPr/>
              </a:pPr>
              <a:t>‹#›</a:t>
            </a:fld>
            <a:endParaRPr lang="en-US" dirty="0"/>
          </a:p>
        </p:txBody>
      </p:sp>
      <p:sp>
        <p:nvSpPr>
          <p:cNvPr id="4"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EFC4D515-9AC3-4D70-9774-B57C47DBD9CC}"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D7FEB0AD-9C31-408F-8AC9-F657DC37A1DE}" type="slidenum">
              <a:rPr lang="en-US"/>
              <a:pPr>
                <a:defRPr/>
              </a:pPr>
              <a:t>‹#›</a:t>
            </a:fld>
            <a:endParaRPr lang="en-US" dirty="0"/>
          </a:p>
        </p:txBody>
      </p:sp>
      <p:sp>
        <p:nvSpPr>
          <p:cNvPr id="7" name="Rectangle 14"/>
          <p:cNvSpPr>
            <a:spLocks noGrp="1" noChangeArrowheads="1"/>
          </p:cNvSpPr>
          <p:nvPr>
            <p:ph type="ftr" sz="quarter" idx="12"/>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762330B-B7BB-4EAB-9B5D-EBC6904DB615}" type="slidenum">
              <a:rPr lang="en-US"/>
              <a:pPr>
                <a:defRPr/>
              </a:pPr>
              <a:t>‹#›</a:t>
            </a:fld>
            <a:endParaRPr lang="en-US" dirty="0"/>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p>
            </p:txBody>
          </p:sp>
          <p:sp>
            <p:nvSpPr>
              <p:cNvPr id="615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dirty="0"/>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615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dirty="0"/>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dirty="0"/>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14"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0"/>
            <a:ext cx="7772400" cy="1920875"/>
          </a:xfrm>
        </p:spPr>
        <p:txBody>
          <a:bodyPr/>
          <a:lstStyle/>
          <a:p>
            <a:pPr eaLnBrk="1" hangingPunct="1">
              <a:defRPr/>
            </a:pPr>
            <a:r>
              <a:rPr lang="en-US" sz="4400" dirty="0" smtClean="0">
                <a:solidFill>
                  <a:srgbClr val="FFFF00"/>
                </a:solidFill>
              </a:rPr>
              <a:t>EPA’s Pesticide Container Regulations: What are EPA and the States Seeing in the Field? </a:t>
            </a:r>
          </a:p>
        </p:txBody>
      </p:sp>
      <p:sp>
        <p:nvSpPr>
          <p:cNvPr id="2051" name="Rectangle 3"/>
          <p:cNvSpPr>
            <a:spLocks noGrp="1" noChangeArrowheads="1"/>
          </p:cNvSpPr>
          <p:nvPr>
            <p:ph type="subTitle" idx="1"/>
          </p:nvPr>
        </p:nvSpPr>
        <p:spPr>
          <a:xfrm>
            <a:off x="304800" y="3733800"/>
            <a:ext cx="8534400" cy="1752600"/>
          </a:xfrm>
        </p:spPr>
        <p:txBody>
          <a:bodyPr/>
          <a:lstStyle/>
          <a:p>
            <a:pPr eaLnBrk="1" hangingPunct="1">
              <a:defRPr/>
            </a:pPr>
            <a:r>
              <a:rPr lang="en-US" sz="2800" b="1" dirty="0" smtClean="0"/>
              <a:t>TPSA Conference</a:t>
            </a:r>
          </a:p>
          <a:p>
            <a:pPr eaLnBrk="1" hangingPunct="1">
              <a:defRPr/>
            </a:pPr>
            <a:r>
              <a:rPr lang="en-US" sz="2800" b="1" dirty="0" smtClean="0"/>
              <a:t>Nancy Fitz, U.S. EPA</a:t>
            </a:r>
          </a:p>
          <a:p>
            <a:pPr eaLnBrk="1" hangingPunct="1">
              <a:defRPr/>
            </a:pPr>
            <a:r>
              <a:rPr lang="en-US" sz="2800" b="1" dirty="0" smtClean="0"/>
              <a:t>February 7,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What are we seeing?</a:t>
            </a:r>
            <a:endParaRPr lang="en-US" dirty="0"/>
          </a:p>
        </p:txBody>
      </p:sp>
      <p:sp>
        <p:nvSpPr>
          <p:cNvPr id="3" name="Content Placeholder 2"/>
          <p:cNvSpPr>
            <a:spLocks noGrp="1"/>
          </p:cNvSpPr>
          <p:nvPr>
            <p:ph idx="1"/>
          </p:nvPr>
        </p:nvSpPr>
        <p:spPr>
          <a:xfrm>
            <a:off x="457200" y="1219200"/>
            <a:ext cx="8229600" cy="4525963"/>
          </a:xfrm>
        </p:spPr>
        <p:txBody>
          <a:bodyPr/>
          <a:lstStyle/>
          <a:p>
            <a:pPr>
              <a:buNone/>
            </a:pPr>
            <a:r>
              <a:rPr lang="en-US" u="sng" dirty="0" smtClean="0">
                <a:solidFill>
                  <a:srgbClr val="FFFF00"/>
                </a:solidFill>
              </a:rPr>
              <a:t>Labels</a:t>
            </a:r>
          </a:p>
          <a:p>
            <a:r>
              <a:rPr lang="en-US" dirty="0" smtClean="0"/>
              <a:t>Overall: A lot of work to change all labels</a:t>
            </a:r>
          </a:p>
          <a:p>
            <a:r>
              <a:rPr lang="en-US" dirty="0" smtClean="0"/>
              <a:t>Possible violations/problems</a:t>
            </a:r>
          </a:p>
          <a:p>
            <a:pPr lvl="1"/>
            <a:r>
              <a:rPr lang="en-US" sz="3200" dirty="0" smtClean="0"/>
              <a:t>Not having all of the new required language</a:t>
            </a:r>
          </a:p>
          <a:p>
            <a:pPr lvl="1"/>
            <a:r>
              <a:rPr lang="en-US" sz="3200" dirty="0" smtClean="0"/>
              <a:t>Cannot tell if it is a nonrefillable or refillable container</a:t>
            </a:r>
            <a:endParaRPr lang="en-US" sz="3200" dirty="0"/>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lstStyle/>
          <a:p>
            <a:r>
              <a:rPr lang="en-US" dirty="0" smtClean="0"/>
              <a:t>Frequently Asked Questions and Potential Issues</a:t>
            </a:r>
            <a:endParaRPr lang="en-US" dirty="0"/>
          </a:p>
        </p:txBody>
      </p:sp>
      <p:sp>
        <p:nvSpPr>
          <p:cNvPr id="3" name="Slide Number Placeholder 2"/>
          <p:cNvSpPr>
            <a:spLocks noGrp="1"/>
          </p:cNvSpPr>
          <p:nvPr>
            <p:ph type="sldNum" sz="quarter" idx="11"/>
          </p:nvPr>
        </p:nvSpPr>
        <p:spPr/>
        <p:txBody>
          <a:bodyPr/>
          <a:lstStyle/>
          <a:p>
            <a:pPr>
              <a:defRPr/>
            </a:pPr>
            <a:fld id="{49D423FD-367C-4653-BD9E-7F9D91645825}" type="slidenum">
              <a:rPr lang="en-US" smtClean="0"/>
              <a:pPr>
                <a:defRPr/>
              </a:pPr>
              <a:t>11</a:t>
            </a:fld>
            <a:endParaRPr lang="en-US" dirty="0"/>
          </a:p>
        </p:txBody>
      </p:sp>
      <p:pic>
        <p:nvPicPr>
          <p:cNvPr id="4" name="Picture 3" descr="photo 8-3"/>
          <p:cNvPicPr>
            <a:picLocks noChangeAspect="1" noChangeArrowheads="1"/>
          </p:cNvPicPr>
          <p:nvPr/>
        </p:nvPicPr>
        <p:blipFill>
          <a:blip r:embed="rId2" cstate="screen"/>
          <a:srcRect/>
          <a:stretch>
            <a:fillRect/>
          </a:stretch>
        </p:blipFill>
        <p:spPr>
          <a:xfrm>
            <a:off x="914400" y="3505200"/>
            <a:ext cx="3251200" cy="2438400"/>
          </a:xfrm>
          <a:prstGeom prst="rect">
            <a:avLst/>
          </a:prstGeom>
          <a:noFill/>
          <a:ln>
            <a:solidFill>
              <a:schemeClr val="accent1"/>
            </a:solidFill>
          </a:ln>
        </p:spPr>
      </p:pic>
      <p:pic>
        <p:nvPicPr>
          <p:cNvPr id="5" name="Picture 4" descr="Container rule images 010"/>
          <p:cNvPicPr>
            <a:picLocks noChangeAspect="1" noChangeArrowheads="1"/>
          </p:cNvPicPr>
          <p:nvPr/>
        </p:nvPicPr>
        <p:blipFill>
          <a:blip r:embed="rId3" cstate="screen"/>
          <a:srcRect/>
          <a:stretch>
            <a:fillRect/>
          </a:stretch>
        </p:blipFill>
        <p:spPr bwMode="auto">
          <a:xfrm>
            <a:off x="4876800" y="3505201"/>
            <a:ext cx="3228975" cy="2422412"/>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676400"/>
            <a:ext cx="3886200" cy="1754326"/>
          </a:xfrm>
          <a:prstGeom prst="rect">
            <a:avLst/>
          </a:prstGeom>
          <a:solidFill>
            <a:schemeClr val="bg2">
              <a:lumMod val="50000"/>
              <a:lumOff val="50000"/>
            </a:schemeClr>
          </a:solidFill>
          <a:ln>
            <a:solidFill>
              <a:schemeClr val="tx1"/>
            </a:solidFill>
          </a:ln>
        </p:spPr>
        <p:txBody>
          <a:bodyPr wrap="square">
            <a:spAutoFit/>
          </a:bodyPr>
          <a:lstStyle/>
          <a:p>
            <a:pPr>
              <a:defRPr/>
            </a:pPr>
            <a:r>
              <a:rPr lang="en-US" b="1" dirty="0"/>
              <a:t>Is the container going to be filled as a service container (when an applicator transfers pesticide into a container for the purposes of </a:t>
            </a:r>
            <a:r>
              <a:rPr lang="en-US" b="1" u="sng" dirty="0"/>
              <a:t>that applicator</a:t>
            </a:r>
            <a:r>
              <a:rPr lang="en-US" b="1" dirty="0"/>
              <a:t> applying the pesticide) or to sell or distribute the pesticide?</a:t>
            </a:r>
          </a:p>
        </p:txBody>
      </p:sp>
      <p:sp>
        <p:nvSpPr>
          <p:cNvPr id="57346" name="TextBox 4"/>
          <p:cNvSpPr txBox="1">
            <a:spLocks noChangeArrowheads="1"/>
          </p:cNvSpPr>
          <p:nvPr/>
        </p:nvSpPr>
        <p:spPr bwMode="auto">
          <a:xfrm>
            <a:off x="5638800" y="1524000"/>
            <a:ext cx="3048000" cy="4524315"/>
          </a:xfrm>
          <a:prstGeom prst="rect">
            <a:avLst/>
          </a:prstGeom>
          <a:solidFill>
            <a:schemeClr val="bg1"/>
          </a:solidFill>
          <a:ln w="9525">
            <a:solidFill>
              <a:schemeClr val="tx1"/>
            </a:solidFill>
            <a:miter lim="800000"/>
            <a:headEnd/>
            <a:tailEnd/>
          </a:ln>
        </p:spPr>
        <p:txBody>
          <a:bodyPr wrap="square">
            <a:spAutoFit/>
          </a:bodyPr>
          <a:lstStyle/>
          <a:p>
            <a:r>
              <a:rPr lang="en-US" b="1" dirty="0"/>
              <a:t>The container is not subject to any of the pesticide container or repackaging regulations and is not required to have a pesticide label.  (EPA does not regulate service containers.) However, EPA believes it is a good management practice to ensure the contents of the service container are identified and the pesticide label is available to the applicator.  DOT and OSHA requirements may apply to the service container.</a:t>
            </a:r>
          </a:p>
        </p:txBody>
      </p:sp>
      <p:sp>
        <p:nvSpPr>
          <p:cNvPr id="57347" name="TextBox 5"/>
          <p:cNvSpPr txBox="1">
            <a:spLocks noChangeArrowheads="1"/>
          </p:cNvSpPr>
          <p:nvPr/>
        </p:nvSpPr>
        <p:spPr bwMode="auto">
          <a:xfrm>
            <a:off x="304800" y="4343400"/>
            <a:ext cx="4191000" cy="1200329"/>
          </a:xfrm>
          <a:prstGeom prst="rect">
            <a:avLst/>
          </a:prstGeom>
          <a:solidFill>
            <a:schemeClr val="bg1"/>
          </a:solidFill>
          <a:ln w="9525">
            <a:solidFill>
              <a:schemeClr val="tx1"/>
            </a:solidFill>
            <a:miter lim="800000"/>
            <a:headEnd/>
            <a:tailEnd/>
          </a:ln>
        </p:spPr>
        <p:txBody>
          <a:bodyPr>
            <a:spAutoFit/>
          </a:bodyPr>
          <a:lstStyle/>
          <a:p>
            <a:r>
              <a:rPr lang="en-US" b="1" dirty="0"/>
              <a:t>The container is subject to the pesticide container and repackaging regulations; the pesticide label requirements; and all other pesticide-related regulations.  </a:t>
            </a:r>
          </a:p>
        </p:txBody>
      </p:sp>
      <p:sp>
        <p:nvSpPr>
          <p:cNvPr id="57348" name="Title 6"/>
          <p:cNvSpPr>
            <a:spLocks noGrp="1"/>
          </p:cNvSpPr>
          <p:nvPr>
            <p:ph type="title"/>
          </p:nvPr>
        </p:nvSpPr>
        <p:spPr/>
        <p:txBody>
          <a:bodyPr/>
          <a:lstStyle/>
          <a:p>
            <a:r>
              <a:rPr lang="en-US" sz="4000" dirty="0" smtClean="0">
                <a:cs typeface="Arial" charset="0"/>
              </a:rPr>
              <a:t>1. Is the Mini Bulk/IBC subject to EPA’s container regulations?</a:t>
            </a:r>
          </a:p>
        </p:txBody>
      </p:sp>
      <p:sp>
        <p:nvSpPr>
          <p:cNvPr id="57349" name="TextBox 7"/>
          <p:cNvSpPr txBox="1">
            <a:spLocks noChangeArrowheads="1"/>
          </p:cNvSpPr>
          <p:nvPr/>
        </p:nvSpPr>
        <p:spPr bwMode="auto">
          <a:xfrm>
            <a:off x="4419600" y="1981200"/>
            <a:ext cx="1143000" cy="581025"/>
          </a:xfrm>
          <a:prstGeom prst="rect">
            <a:avLst/>
          </a:prstGeom>
          <a:noFill/>
          <a:ln w="9525">
            <a:noFill/>
            <a:miter lim="800000"/>
            <a:headEnd/>
            <a:tailEnd/>
          </a:ln>
        </p:spPr>
        <p:txBody>
          <a:bodyPr>
            <a:spAutoFit/>
          </a:bodyPr>
          <a:lstStyle/>
          <a:p>
            <a:r>
              <a:rPr lang="en-US" sz="1600" b="1" dirty="0"/>
              <a:t>Service container</a:t>
            </a:r>
          </a:p>
        </p:txBody>
      </p:sp>
      <p:sp>
        <p:nvSpPr>
          <p:cNvPr id="57350" name="TextBox 8"/>
          <p:cNvSpPr txBox="1">
            <a:spLocks noChangeArrowheads="1"/>
          </p:cNvSpPr>
          <p:nvPr/>
        </p:nvSpPr>
        <p:spPr bwMode="auto">
          <a:xfrm>
            <a:off x="2438400" y="3581400"/>
            <a:ext cx="1295400" cy="581025"/>
          </a:xfrm>
          <a:prstGeom prst="rect">
            <a:avLst/>
          </a:prstGeom>
          <a:noFill/>
          <a:ln w="9525">
            <a:noFill/>
            <a:miter lim="800000"/>
            <a:headEnd/>
            <a:tailEnd/>
          </a:ln>
        </p:spPr>
        <p:txBody>
          <a:bodyPr>
            <a:spAutoFit/>
          </a:bodyPr>
          <a:lstStyle/>
          <a:p>
            <a:r>
              <a:rPr lang="en-US" sz="1600" b="1" dirty="0"/>
              <a:t>Sell or distribute</a:t>
            </a:r>
          </a:p>
        </p:txBody>
      </p:sp>
      <p:cxnSp>
        <p:nvCxnSpPr>
          <p:cNvPr id="11" name="Straight Arrow Connector 10"/>
          <p:cNvCxnSpPr/>
          <p:nvPr/>
        </p:nvCxnSpPr>
        <p:spPr>
          <a:xfrm flipV="1">
            <a:off x="4343400" y="2667000"/>
            <a:ext cx="12954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a:endCxn id="57347" idx="0"/>
          </p:cNvCxnSpPr>
          <p:nvPr/>
        </p:nvCxnSpPr>
        <p:spPr>
          <a:xfrm>
            <a:off x="2400300" y="3430726"/>
            <a:ext cx="0" cy="91267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457200" y="0"/>
            <a:ext cx="8229600" cy="1219200"/>
          </a:xfrm>
        </p:spPr>
        <p:txBody>
          <a:bodyPr/>
          <a:lstStyle/>
          <a:p>
            <a:r>
              <a:rPr lang="en-US" dirty="0" smtClean="0">
                <a:cs typeface="Arial" charset="0"/>
              </a:rPr>
              <a:t>Subject to EPA’s regulations?</a:t>
            </a:r>
          </a:p>
        </p:txBody>
      </p:sp>
      <p:sp>
        <p:nvSpPr>
          <p:cNvPr id="58370" name="Rectangle 2"/>
          <p:cNvSpPr>
            <a:spLocks noChangeArrowheads="1"/>
          </p:cNvSpPr>
          <p:nvPr/>
        </p:nvSpPr>
        <p:spPr bwMode="auto">
          <a:xfrm>
            <a:off x="1600200" y="1447800"/>
            <a:ext cx="2133600" cy="914400"/>
          </a:xfrm>
          <a:prstGeom prst="rect">
            <a:avLst/>
          </a:prstGeom>
          <a:solidFill>
            <a:schemeClr val="accent1"/>
          </a:solidFill>
          <a:ln w="9525" algn="ctr">
            <a:solidFill>
              <a:schemeClr val="tx1"/>
            </a:solidFill>
            <a:round/>
            <a:headEnd/>
            <a:tailEnd/>
          </a:ln>
        </p:spPr>
        <p:txBody>
          <a:bodyPr/>
          <a:lstStyle/>
          <a:p>
            <a:pPr eaLnBrk="0" hangingPunct="0"/>
            <a:r>
              <a:rPr lang="en-US" sz="2000" b="1" dirty="0"/>
              <a:t>GROWER</a:t>
            </a:r>
            <a:r>
              <a:rPr lang="en-US" sz="2000" dirty="0"/>
              <a:t> brings container </a:t>
            </a:r>
          </a:p>
        </p:txBody>
      </p:sp>
      <p:sp>
        <p:nvSpPr>
          <p:cNvPr id="58371" name="Rectangle 3"/>
          <p:cNvSpPr>
            <a:spLocks noChangeArrowheads="1"/>
          </p:cNvSpPr>
          <p:nvPr/>
        </p:nvSpPr>
        <p:spPr bwMode="auto">
          <a:xfrm>
            <a:off x="4191000" y="1371600"/>
            <a:ext cx="1828800" cy="1066800"/>
          </a:xfrm>
          <a:prstGeom prst="rect">
            <a:avLst/>
          </a:prstGeom>
          <a:solidFill>
            <a:schemeClr val="accent1"/>
          </a:solidFill>
          <a:ln w="9525" algn="ctr">
            <a:solidFill>
              <a:schemeClr val="tx1"/>
            </a:solidFill>
            <a:round/>
            <a:headEnd/>
            <a:tailEnd/>
          </a:ln>
        </p:spPr>
        <p:txBody>
          <a:bodyPr/>
          <a:lstStyle/>
          <a:p>
            <a:pPr eaLnBrk="0" hangingPunct="0"/>
            <a:r>
              <a:rPr lang="en-US" sz="2000" b="1" dirty="0"/>
              <a:t>REFILLER</a:t>
            </a:r>
            <a:r>
              <a:rPr lang="en-US" sz="2800" dirty="0"/>
              <a:t> </a:t>
            </a:r>
            <a:r>
              <a:rPr lang="en-US" sz="2000" dirty="0"/>
              <a:t>fills container</a:t>
            </a:r>
          </a:p>
        </p:txBody>
      </p:sp>
      <p:sp>
        <p:nvSpPr>
          <p:cNvPr id="58372" name="Rectangle 4"/>
          <p:cNvSpPr>
            <a:spLocks noChangeArrowheads="1"/>
          </p:cNvSpPr>
          <p:nvPr/>
        </p:nvSpPr>
        <p:spPr bwMode="auto">
          <a:xfrm>
            <a:off x="6553200" y="1371600"/>
            <a:ext cx="2209800" cy="1066800"/>
          </a:xfrm>
          <a:prstGeom prst="rect">
            <a:avLst/>
          </a:prstGeom>
          <a:solidFill>
            <a:schemeClr val="accent1"/>
          </a:solidFill>
          <a:ln w="9525" algn="ctr">
            <a:solidFill>
              <a:schemeClr val="tx1"/>
            </a:solidFill>
            <a:round/>
            <a:headEnd/>
            <a:tailEnd/>
          </a:ln>
        </p:spPr>
        <p:txBody>
          <a:bodyPr/>
          <a:lstStyle/>
          <a:p>
            <a:pPr eaLnBrk="0" hangingPunct="0"/>
            <a:r>
              <a:rPr lang="en-US" sz="2000" b="1" dirty="0"/>
              <a:t>GROWER</a:t>
            </a:r>
            <a:r>
              <a:rPr lang="en-US" sz="2000" dirty="0"/>
              <a:t> takes to farm &amp; applies pesticide</a:t>
            </a:r>
          </a:p>
        </p:txBody>
      </p:sp>
      <p:sp>
        <p:nvSpPr>
          <p:cNvPr id="58373" name="Rectangle 5"/>
          <p:cNvSpPr>
            <a:spLocks noChangeArrowheads="1"/>
          </p:cNvSpPr>
          <p:nvPr/>
        </p:nvSpPr>
        <p:spPr bwMode="auto">
          <a:xfrm>
            <a:off x="1295400" y="3048000"/>
            <a:ext cx="1600200" cy="1066800"/>
          </a:xfrm>
          <a:prstGeom prst="rect">
            <a:avLst/>
          </a:prstGeom>
          <a:solidFill>
            <a:schemeClr val="accent1"/>
          </a:solidFill>
          <a:ln w="9525" algn="ctr">
            <a:solidFill>
              <a:schemeClr val="tx1"/>
            </a:solidFill>
            <a:round/>
            <a:headEnd/>
            <a:tailEnd/>
          </a:ln>
        </p:spPr>
        <p:txBody>
          <a:bodyPr/>
          <a:lstStyle/>
          <a:p>
            <a:pPr eaLnBrk="0" hangingPunct="0"/>
            <a:r>
              <a:rPr lang="en-US" sz="2000" b="1" dirty="0"/>
              <a:t>REFILLER </a:t>
            </a:r>
            <a:r>
              <a:rPr lang="en-US" sz="2000" dirty="0"/>
              <a:t>fills container</a:t>
            </a:r>
          </a:p>
        </p:txBody>
      </p:sp>
      <p:sp>
        <p:nvSpPr>
          <p:cNvPr id="58374" name="Rectangle 6"/>
          <p:cNvSpPr>
            <a:spLocks noChangeArrowheads="1"/>
          </p:cNvSpPr>
          <p:nvPr/>
        </p:nvSpPr>
        <p:spPr bwMode="auto">
          <a:xfrm>
            <a:off x="4191000" y="3048000"/>
            <a:ext cx="1371600" cy="1066800"/>
          </a:xfrm>
          <a:prstGeom prst="rect">
            <a:avLst/>
          </a:prstGeom>
          <a:solidFill>
            <a:schemeClr val="accent1"/>
          </a:solidFill>
          <a:ln w="9525" algn="ctr">
            <a:solidFill>
              <a:schemeClr val="tx1"/>
            </a:solidFill>
            <a:round/>
            <a:headEnd/>
            <a:tailEnd/>
          </a:ln>
        </p:spPr>
        <p:txBody>
          <a:bodyPr/>
          <a:lstStyle/>
          <a:p>
            <a:pPr eaLnBrk="0" hangingPunct="0"/>
            <a:endParaRPr lang="en-US" sz="2000" b="1" dirty="0">
              <a:latin typeface="Garamond" pitchFamily="18" charset="0"/>
            </a:endParaRPr>
          </a:p>
          <a:p>
            <a:pPr eaLnBrk="0" hangingPunct="0"/>
            <a:r>
              <a:rPr lang="en-US" sz="2000" b="1" dirty="0"/>
              <a:t>GROWER</a:t>
            </a:r>
          </a:p>
        </p:txBody>
      </p:sp>
      <p:sp>
        <p:nvSpPr>
          <p:cNvPr id="58375" name="Rectangle 7"/>
          <p:cNvSpPr>
            <a:spLocks noChangeArrowheads="1"/>
          </p:cNvSpPr>
          <p:nvPr/>
        </p:nvSpPr>
        <p:spPr bwMode="auto">
          <a:xfrm>
            <a:off x="6858000" y="2895600"/>
            <a:ext cx="1981200" cy="1371600"/>
          </a:xfrm>
          <a:prstGeom prst="rect">
            <a:avLst/>
          </a:prstGeom>
          <a:solidFill>
            <a:schemeClr val="accent1"/>
          </a:solidFill>
          <a:ln w="9525" algn="ctr">
            <a:solidFill>
              <a:schemeClr val="tx1"/>
            </a:solidFill>
            <a:round/>
            <a:headEnd/>
            <a:tailEnd/>
          </a:ln>
        </p:spPr>
        <p:txBody>
          <a:bodyPr/>
          <a:lstStyle/>
          <a:p>
            <a:pPr eaLnBrk="0" hangingPunct="0"/>
            <a:r>
              <a:rPr lang="en-US" sz="2000" b="1" dirty="0"/>
              <a:t>GROWER </a:t>
            </a:r>
            <a:r>
              <a:rPr lang="en-US" sz="2000" dirty="0"/>
              <a:t>takes cntr #2 to field &amp; applies pesticide</a:t>
            </a:r>
          </a:p>
        </p:txBody>
      </p:sp>
      <p:sp>
        <p:nvSpPr>
          <p:cNvPr id="58376" name="Rectangle 8"/>
          <p:cNvSpPr>
            <a:spLocks noChangeArrowheads="1"/>
          </p:cNvSpPr>
          <p:nvPr/>
        </p:nvSpPr>
        <p:spPr bwMode="auto">
          <a:xfrm>
            <a:off x="1600200" y="4953000"/>
            <a:ext cx="1981200" cy="990600"/>
          </a:xfrm>
          <a:prstGeom prst="rect">
            <a:avLst/>
          </a:prstGeom>
          <a:solidFill>
            <a:schemeClr val="accent1"/>
          </a:solidFill>
          <a:ln w="9525" algn="ctr">
            <a:solidFill>
              <a:schemeClr val="tx1"/>
            </a:solidFill>
            <a:round/>
            <a:headEnd/>
            <a:tailEnd/>
          </a:ln>
        </p:spPr>
        <p:txBody>
          <a:bodyPr/>
          <a:lstStyle/>
          <a:p>
            <a:pPr eaLnBrk="0" hangingPunct="0"/>
            <a:r>
              <a:rPr lang="en-US" sz="2000" b="1" dirty="0"/>
              <a:t>COMMERCIAL APPLICATOR </a:t>
            </a:r>
            <a:r>
              <a:rPr lang="en-US" sz="2000" dirty="0"/>
              <a:t>fills container</a:t>
            </a:r>
          </a:p>
        </p:txBody>
      </p:sp>
      <p:sp>
        <p:nvSpPr>
          <p:cNvPr id="58377" name="Rectangle 9"/>
          <p:cNvSpPr>
            <a:spLocks noChangeArrowheads="1"/>
          </p:cNvSpPr>
          <p:nvPr/>
        </p:nvSpPr>
        <p:spPr bwMode="auto">
          <a:xfrm>
            <a:off x="3733800" y="4953000"/>
            <a:ext cx="2133600" cy="990600"/>
          </a:xfrm>
          <a:prstGeom prst="rect">
            <a:avLst/>
          </a:prstGeom>
          <a:solidFill>
            <a:schemeClr val="accent1"/>
          </a:solidFill>
          <a:ln w="9525" algn="ctr">
            <a:solidFill>
              <a:schemeClr val="tx1"/>
            </a:solidFill>
            <a:round/>
            <a:headEnd/>
            <a:tailEnd/>
          </a:ln>
        </p:spPr>
        <p:txBody>
          <a:bodyPr/>
          <a:lstStyle/>
          <a:p>
            <a:pPr eaLnBrk="0" hangingPunct="0"/>
            <a:r>
              <a:rPr lang="en-US" sz="2000" b="1" dirty="0"/>
              <a:t>COMMERCIAL APPLICATOR </a:t>
            </a:r>
            <a:r>
              <a:rPr lang="en-US" sz="2000" dirty="0"/>
              <a:t>applies pesticide</a:t>
            </a:r>
          </a:p>
        </p:txBody>
      </p:sp>
      <p:sp>
        <p:nvSpPr>
          <p:cNvPr id="11" name="Rectangle 10"/>
          <p:cNvSpPr/>
          <p:nvPr/>
        </p:nvSpPr>
        <p:spPr>
          <a:xfrm>
            <a:off x="228600" y="1524000"/>
            <a:ext cx="12954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Example #1</a:t>
            </a:r>
          </a:p>
        </p:txBody>
      </p:sp>
      <p:cxnSp>
        <p:nvCxnSpPr>
          <p:cNvPr id="13" name="Straight Arrow Connector 12"/>
          <p:cNvCxnSpPr>
            <a:stCxn id="58370" idx="3"/>
            <a:endCxn id="58371" idx="1"/>
          </p:cNvCxnSpPr>
          <p:nvPr/>
        </p:nvCxnSpPr>
        <p:spPr>
          <a:xfrm>
            <a:off x="3733800" y="1905000"/>
            <a:ext cx="4572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8371" idx="3"/>
            <a:endCxn id="58372" idx="1"/>
          </p:cNvCxnSpPr>
          <p:nvPr/>
        </p:nvCxnSpPr>
        <p:spPr>
          <a:xfrm>
            <a:off x="6019800" y="1905000"/>
            <a:ext cx="5334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600200" y="2514600"/>
            <a:ext cx="72390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rgbClr val="FFFF00"/>
                </a:solidFill>
              </a:rPr>
              <a:t>Yes, this is sale and distribution.</a:t>
            </a:r>
          </a:p>
        </p:txBody>
      </p:sp>
      <p:sp>
        <p:nvSpPr>
          <p:cNvPr id="23" name="Rectangle 22"/>
          <p:cNvSpPr/>
          <p:nvPr/>
        </p:nvSpPr>
        <p:spPr>
          <a:xfrm>
            <a:off x="152400" y="3124200"/>
            <a:ext cx="1066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Example #2</a:t>
            </a:r>
          </a:p>
        </p:txBody>
      </p:sp>
      <p:cxnSp>
        <p:nvCxnSpPr>
          <p:cNvPr id="25" name="Straight Arrow Connector 24"/>
          <p:cNvCxnSpPr>
            <a:stCxn id="58373" idx="3"/>
            <a:endCxn id="58374" idx="1"/>
          </p:cNvCxnSpPr>
          <p:nvPr/>
        </p:nvCxnSpPr>
        <p:spPr>
          <a:xfrm>
            <a:off x="2895600" y="3581400"/>
            <a:ext cx="12954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971800" y="3200400"/>
            <a:ext cx="1143000" cy="228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delivers</a:t>
            </a:r>
          </a:p>
        </p:txBody>
      </p:sp>
      <p:sp>
        <p:nvSpPr>
          <p:cNvPr id="29" name="Rectangle 28"/>
          <p:cNvSpPr/>
          <p:nvPr/>
        </p:nvSpPr>
        <p:spPr>
          <a:xfrm>
            <a:off x="2971800" y="3657600"/>
            <a:ext cx="1143000" cy="228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container</a:t>
            </a:r>
          </a:p>
        </p:txBody>
      </p:sp>
      <p:sp>
        <p:nvSpPr>
          <p:cNvPr id="32" name="Rectangle 31"/>
          <p:cNvSpPr/>
          <p:nvPr/>
        </p:nvSpPr>
        <p:spPr>
          <a:xfrm>
            <a:off x="5715000" y="3048000"/>
            <a:ext cx="10668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transfers pesticide to cntr #2</a:t>
            </a:r>
          </a:p>
        </p:txBody>
      </p:sp>
      <p:sp>
        <p:nvSpPr>
          <p:cNvPr id="33" name="Rectangle 32"/>
          <p:cNvSpPr/>
          <p:nvPr/>
        </p:nvSpPr>
        <p:spPr>
          <a:xfrm>
            <a:off x="990600" y="4267200"/>
            <a:ext cx="38100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rgbClr val="FFFF00"/>
                </a:solidFill>
              </a:rPr>
              <a:t>Yes, this is sale and distribution.</a:t>
            </a:r>
          </a:p>
        </p:txBody>
      </p:sp>
      <p:sp>
        <p:nvSpPr>
          <p:cNvPr id="34" name="Rectangle 33"/>
          <p:cNvSpPr/>
          <p:nvPr/>
        </p:nvSpPr>
        <p:spPr>
          <a:xfrm>
            <a:off x="4953000" y="4343400"/>
            <a:ext cx="4191000" cy="228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00"/>
                </a:solidFill>
              </a:rPr>
              <a:t>No, container #2 is a service container</a:t>
            </a:r>
          </a:p>
        </p:txBody>
      </p:sp>
      <p:sp>
        <p:nvSpPr>
          <p:cNvPr id="41" name="Rectangle 40"/>
          <p:cNvSpPr/>
          <p:nvPr/>
        </p:nvSpPr>
        <p:spPr>
          <a:xfrm>
            <a:off x="152400" y="5105400"/>
            <a:ext cx="12192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Example #3</a:t>
            </a:r>
          </a:p>
        </p:txBody>
      </p:sp>
      <p:sp>
        <p:nvSpPr>
          <p:cNvPr id="42" name="Rectangle 41"/>
          <p:cNvSpPr/>
          <p:nvPr/>
        </p:nvSpPr>
        <p:spPr>
          <a:xfrm>
            <a:off x="1371600" y="6096000"/>
            <a:ext cx="41148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00"/>
                </a:solidFill>
              </a:rPr>
              <a:t>No, this container is a service container.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l"/>
            <a:r>
              <a:rPr lang="en-US" sz="3600" dirty="0" smtClean="0"/>
              <a:t>2. Can a retailer fill a refillable container on a farm and, if so, what are the applicable regs?</a:t>
            </a:r>
            <a:endParaRPr lang="en-US" sz="3600" dirty="0"/>
          </a:p>
        </p:txBody>
      </p:sp>
      <p:sp>
        <p:nvSpPr>
          <p:cNvPr id="3" name="Content Placeholder 2"/>
          <p:cNvSpPr>
            <a:spLocks noGrp="1"/>
          </p:cNvSpPr>
          <p:nvPr>
            <p:ph idx="1"/>
          </p:nvPr>
        </p:nvSpPr>
        <p:spPr>
          <a:xfrm>
            <a:off x="457200" y="1905000"/>
            <a:ext cx="8229600" cy="4525963"/>
          </a:xfrm>
        </p:spPr>
        <p:txBody>
          <a:bodyPr/>
          <a:lstStyle/>
          <a:p>
            <a:r>
              <a:rPr lang="en-US" sz="2800" b="1" u="sng" dirty="0" smtClean="0"/>
              <a:t>Answer</a:t>
            </a:r>
            <a:r>
              <a:rPr lang="en-US" sz="2800" b="1" dirty="0" smtClean="0"/>
              <a:t>:</a:t>
            </a:r>
            <a:r>
              <a:rPr lang="en-US" sz="2800" dirty="0" smtClean="0"/>
              <a:t>  Yes, a retailer can fill a refillable container on a farm as long as all of the conditions for repackaging are met and:</a:t>
            </a:r>
          </a:p>
          <a:p>
            <a:pPr lvl="1"/>
            <a:r>
              <a:rPr lang="en-US" sz="2400" dirty="0" smtClean="0"/>
              <a:t>Containers must be properly labeled;</a:t>
            </a:r>
          </a:p>
          <a:p>
            <a:pPr lvl="1"/>
            <a:r>
              <a:rPr lang="en-US" sz="2400" dirty="0" smtClean="0"/>
              <a:t>Portable refillable containers must meet all standards; and</a:t>
            </a:r>
          </a:p>
          <a:p>
            <a:pPr lvl="1"/>
            <a:r>
              <a:rPr lang="en-US" sz="2400" dirty="0" smtClean="0"/>
              <a:t>Stationary refillable containers must be: on description of acceptable containers; durably marked with a serial number; sound and properly labeled.</a:t>
            </a:r>
          </a:p>
          <a:p>
            <a:r>
              <a:rPr lang="en-US" sz="2800" dirty="0" smtClean="0"/>
              <a:t>Federal regs do not require containment at farms; state regulations might.</a:t>
            </a:r>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2087562"/>
          </a:xfrm>
        </p:spPr>
        <p:txBody>
          <a:bodyPr/>
          <a:lstStyle/>
          <a:p>
            <a:pPr algn="l"/>
            <a:r>
              <a:rPr lang="en-US" sz="3600" u="sng" dirty="0" smtClean="0">
                <a:solidFill>
                  <a:srgbClr val="FFFF00"/>
                </a:solidFill>
              </a:rPr>
              <a:t>Question 3</a:t>
            </a:r>
            <a:r>
              <a:rPr lang="en-US" sz="3600" dirty="0" smtClean="0">
                <a:solidFill>
                  <a:srgbClr val="FFFF00"/>
                </a:solidFill>
              </a:rPr>
              <a:t>: Can I refill a container labeled as a nonrefillable container?</a:t>
            </a:r>
            <a:br>
              <a:rPr lang="en-US" sz="3600" dirty="0" smtClean="0">
                <a:solidFill>
                  <a:srgbClr val="FFFF00"/>
                </a:solidFill>
              </a:rPr>
            </a:br>
            <a:r>
              <a:rPr lang="en-US" sz="3600" u="sng" dirty="0" smtClean="0">
                <a:solidFill>
                  <a:schemeClr val="tx1"/>
                </a:solidFill>
              </a:rPr>
              <a:t>Answer</a:t>
            </a:r>
            <a:r>
              <a:rPr lang="en-US" sz="3600" dirty="0" smtClean="0">
                <a:solidFill>
                  <a:schemeClr val="tx1"/>
                </a:solidFill>
              </a:rPr>
              <a:t>: No.</a:t>
            </a:r>
            <a:endParaRPr lang="en-US" sz="3600" dirty="0">
              <a:solidFill>
                <a:schemeClr val="tx1"/>
              </a:solidFill>
            </a:endParaRPr>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15</a:t>
            </a:fld>
            <a:endParaRPr lang="en-US" dirty="0"/>
          </a:p>
        </p:txBody>
      </p:sp>
      <p:sp>
        <p:nvSpPr>
          <p:cNvPr id="6" name="Rectangle 5"/>
          <p:cNvSpPr/>
          <p:nvPr/>
        </p:nvSpPr>
        <p:spPr>
          <a:xfrm>
            <a:off x="533400" y="3048000"/>
            <a:ext cx="3886200" cy="914400"/>
          </a:xfrm>
          <a:prstGeom prst="rect">
            <a:avLst/>
          </a:prstGeom>
          <a:solidFill>
            <a:schemeClr val="tx2">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t>Is the container labeled as a nonrefillable container or a refillable container?</a:t>
            </a:r>
            <a:endParaRPr lang="en-US" sz="2000" b="1" dirty="0"/>
          </a:p>
        </p:txBody>
      </p:sp>
      <p:sp>
        <p:nvSpPr>
          <p:cNvPr id="7" name="Octagon 6"/>
          <p:cNvSpPr/>
          <p:nvPr/>
        </p:nvSpPr>
        <p:spPr>
          <a:xfrm>
            <a:off x="6096000" y="2438400"/>
            <a:ext cx="2362200" cy="22860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The container CANNOT be refilled with pesticide.</a:t>
            </a:r>
            <a:endParaRPr lang="en-US" sz="2000" b="1" dirty="0"/>
          </a:p>
        </p:txBody>
      </p:sp>
      <p:sp>
        <p:nvSpPr>
          <p:cNvPr id="8" name="TextBox 7"/>
          <p:cNvSpPr txBox="1"/>
          <p:nvPr/>
        </p:nvSpPr>
        <p:spPr>
          <a:xfrm>
            <a:off x="609600" y="4648200"/>
            <a:ext cx="3810000" cy="1015663"/>
          </a:xfrm>
          <a:prstGeom prst="rect">
            <a:avLst/>
          </a:prstGeom>
          <a:solidFill>
            <a:srgbClr val="00B050"/>
          </a:solidFill>
          <a:ln>
            <a:solidFill>
              <a:schemeClr val="tx1"/>
            </a:solidFill>
          </a:ln>
        </p:spPr>
        <p:txBody>
          <a:bodyPr wrap="square" rtlCol="0">
            <a:spAutoFit/>
          </a:bodyPr>
          <a:lstStyle/>
          <a:p>
            <a:r>
              <a:rPr lang="en-US" sz="2000" b="1" dirty="0" smtClean="0"/>
              <a:t>The container can be refilled with pesticide if it complies with all relevant requirements</a:t>
            </a:r>
            <a:r>
              <a:rPr lang="en-US" b="1" dirty="0" smtClean="0"/>
              <a:t>.</a:t>
            </a:r>
            <a:endParaRPr lang="en-US" b="1" dirty="0"/>
          </a:p>
        </p:txBody>
      </p:sp>
      <p:cxnSp>
        <p:nvCxnSpPr>
          <p:cNvPr id="10" name="Straight Arrow Connector 9"/>
          <p:cNvCxnSpPr>
            <a:stCxn id="6" idx="3"/>
          </p:cNvCxnSpPr>
          <p:nvPr/>
        </p:nvCxnSpPr>
        <p:spPr bwMode="auto">
          <a:xfrm>
            <a:off x="4419600" y="3505200"/>
            <a:ext cx="16764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Straight Arrow Connector 14"/>
          <p:cNvCxnSpPr/>
          <p:nvPr/>
        </p:nvCxnSpPr>
        <p:spPr bwMode="auto">
          <a:xfrm>
            <a:off x="2514600" y="3962400"/>
            <a:ext cx="0" cy="685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9" name="TextBox 18"/>
          <p:cNvSpPr txBox="1"/>
          <p:nvPr/>
        </p:nvSpPr>
        <p:spPr>
          <a:xfrm>
            <a:off x="4495800" y="2971800"/>
            <a:ext cx="1524000" cy="584775"/>
          </a:xfrm>
          <a:prstGeom prst="rect">
            <a:avLst/>
          </a:prstGeom>
          <a:noFill/>
        </p:spPr>
        <p:txBody>
          <a:bodyPr wrap="square" rtlCol="0">
            <a:spAutoFit/>
          </a:bodyPr>
          <a:lstStyle/>
          <a:p>
            <a:r>
              <a:rPr lang="en-US" sz="1600" dirty="0" smtClean="0"/>
              <a:t>Nonrefillable container</a:t>
            </a:r>
            <a:endParaRPr lang="en-US" sz="1600" dirty="0"/>
          </a:p>
        </p:txBody>
      </p:sp>
      <p:sp>
        <p:nvSpPr>
          <p:cNvPr id="20" name="TextBox 19"/>
          <p:cNvSpPr txBox="1"/>
          <p:nvPr/>
        </p:nvSpPr>
        <p:spPr>
          <a:xfrm>
            <a:off x="2743200" y="4038600"/>
            <a:ext cx="1219200" cy="584775"/>
          </a:xfrm>
          <a:prstGeom prst="rect">
            <a:avLst/>
          </a:prstGeom>
          <a:noFill/>
        </p:spPr>
        <p:txBody>
          <a:bodyPr wrap="square" rtlCol="0">
            <a:spAutoFit/>
          </a:bodyPr>
          <a:lstStyle/>
          <a:p>
            <a:r>
              <a:rPr lang="en-US" sz="1600" dirty="0" smtClean="0"/>
              <a:t>Refillable container</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1"/>
          </p:nvPr>
        </p:nvSpPr>
        <p:spPr>
          <a:noFill/>
        </p:spPr>
        <p:txBody>
          <a:bodyPr/>
          <a:lstStyle/>
          <a:p>
            <a:fld id="{E97807C3-C84E-48EE-A98E-16DC7C85861E}" type="slidenum">
              <a:rPr lang="en-US" smtClean="0"/>
              <a:pPr/>
              <a:t>16</a:t>
            </a:fld>
            <a:endParaRPr lang="en-US" dirty="0" smtClean="0"/>
          </a:p>
        </p:txBody>
      </p:sp>
      <p:sp>
        <p:nvSpPr>
          <p:cNvPr id="278530" name="Rectangle 2"/>
          <p:cNvSpPr>
            <a:spLocks noGrp="1" noRot="1" noChangeArrowheads="1"/>
          </p:cNvSpPr>
          <p:nvPr>
            <p:ph type="title"/>
          </p:nvPr>
        </p:nvSpPr>
        <p:spPr>
          <a:xfrm>
            <a:off x="457200" y="152400"/>
            <a:ext cx="8382000" cy="1143000"/>
          </a:xfrm>
        </p:spPr>
        <p:txBody>
          <a:bodyPr/>
          <a:lstStyle/>
          <a:p>
            <a:pPr eaLnBrk="1" hangingPunct="1">
              <a:defRPr/>
            </a:pPr>
            <a:r>
              <a:rPr lang="en-US" sz="4000" dirty="0" smtClean="0"/>
              <a:t>Nonrefillable vs. Refillable Containers</a:t>
            </a:r>
          </a:p>
        </p:txBody>
      </p:sp>
      <p:sp>
        <p:nvSpPr>
          <p:cNvPr id="278532" name="Rectangle 4"/>
          <p:cNvSpPr>
            <a:spLocks noGrp="1" noChangeArrowheads="1"/>
          </p:cNvSpPr>
          <p:nvPr>
            <p:ph type="body" sz="half" idx="1"/>
          </p:nvPr>
        </p:nvSpPr>
        <p:spPr>
          <a:xfrm>
            <a:off x="228600" y="1600200"/>
            <a:ext cx="4343400" cy="4525963"/>
          </a:xfrm>
        </p:spPr>
        <p:txBody>
          <a:bodyPr/>
          <a:lstStyle/>
          <a:p>
            <a:pPr eaLnBrk="1" hangingPunct="1">
              <a:lnSpc>
                <a:spcPct val="90000"/>
              </a:lnSpc>
              <a:defRPr/>
            </a:pPr>
            <a:r>
              <a:rPr lang="en-US" sz="2800" b="1" dirty="0" smtClean="0">
                <a:solidFill>
                  <a:srgbClr val="FFFF00"/>
                </a:solidFill>
              </a:rPr>
              <a:t>Nonrefillable container:</a:t>
            </a:r>
            <a:r>
              <a:rPr lang="en-US" sz="2800" dirty="0" smtClean="0"/>
              <a:t> designed &amp; constructed for one-time use and not intended to be filled again with a pesticide for sale or distribution.</a:t>
            </a:r>
          </a:p>
          <a:p>
            <a:pPr eaLnBrk="1" hangingPunct="1">
              <a:lnSpc>
                <a:spcPct val="90000"/>
              </a:lnSpc>
              <a:defRPr/>
            </a:pPr>
            <a:r>
              <a:rPr lang="en-US" sz="2800" b="1" dirty="0" smtClean="0">
                <a:solidFill>
                  <a:srgbClr val="FFFF00"/>
                </a:solidFill>
              </a:rPr>
              <a:t>Refillable container:</a:t>
            </a:r>
            <a:r>
              <a:rPr lang="en-US" sz="2800" dirty="0" smtClean="0"/>
              <a:t> intended to be filled with pesticide more than once for sale or distribution. </a:t>
            </a:r>
          </a:p>
          <a:p>
            <a:pPr eaLnBrk="1" hangingPunct="1">
              <a:lnSpc>
                <a:spcPct val="90000"/>
              </a:lnSpc>
              <a:buFont typeface="Wingdings" pitchFamily="2" charset="2"/>
              <a:buNone/>
              <a:defRPr/>
            </a:pPr>
            <a:r>
              <a:rPr lang="en-US" sz="2800" dirty="0" smtClean="0"/>
              <a:t>   </a:t>
            </a:r>
            <a:r>
              <a:rPr lang="en-US" sz="2800" dirty="0" smtClean="0">
                <a:solidFill>
                  <a:srgbClr val="FFFF00"/>
                </a:solidFill>
              </a:rPr>
              <a:t>[§165.3.]</a:t>
            </a:r>
          </a:p>
        </p:txBody>
      </p:sp>
      <p:sp>
        <p:nvSpPr>
          <p:cNvPr id="6149" name="Text Box 7"/>
          <p:cNvSpPr txBox="1">
            <a:spLocks noChangeArrowheads="1"/>
          </p:cNvSpPr>
          <p:nvPr/>
        </p:nvSpPr>
        <p:spPr bwMode="auto">
          <a:xfrm>
            <a:off x="4876800" y="4038600"/>
            <a:ext cx="3657600" cy="2647950"/>
          </a:xfrm>
          <a:prstGeom prst="rect">
            <a:avLst/>
          </a:prstGeom>
          <a:noFill/>
          <a:ln w="9525">
            <a:noFill/>
            <a:miter lim="800000"/>
            <a:headEnd/>
            <a:tailEnd/>
          </a:ln>
        </p:spPr>
        <p:txBody>
          <a:bodyPr>
            <a:spAutoFit/>
          </a:bodyPr>
          <a:lstStyle/>
          <a:p>
            <a:r>
              <a:rPr lang="en-US" sz="2400" dirty="0"/>
              <a:t>A nonrefillable container will have a label that says: “Nonrefillable container. Do not reuse or refill this container.”  </a:t>
            </a:r>
            <a:r>
              <a:rPr lang="en-US" sz="2400" b="1" dirty="0">
                <a:solidFill>
                  <a:srgbClr val="FFFF00"/>
                </a:solidFill>
              </a:rPr>
              <a:t>These containers cannot legally be reused or refilled!</a:t>
            </a:r>
          </a:p>
        </p:txBody>
      </p:sp>
      <p:pic>
        <p:nvPicPr>
          <p:cNvPr id="6150" name="Picture 9" descr="photo 5-1"/>
          <p:cNvPicPr>
            <a:picLocks noGrp="1" noChangeAspect="1" noChangeArrowheads="1"/>
          </p:cNvPicPr>
          <p:nvPr>
            <p:ph sz="half" idx="2"/>
          </p:nvPr>
        </p:nvPicPr>
        <p:blipFill>
          <a:blip r:embed="rId2" cstate="screen"/>
          <a:srcRect/>
          <a:stretch>
            <a:fillRect/>
          </a:stretch>
        </p:blipFill>
        <p:spPr>
          <a:xfrm>
            <a:off x="4953000" y="1371600"/>
            <a:ext cx="3429000" cy="2571750"/>
          </a:xfrm>
          <a:noFill/>
          <a:ln>
            <a:solidFill>
              <a:srgbClr val="00B0F0"/>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p:spPr>
        <p:txBody>
          <a:bodyPr/>
          <a:lstStyle/>
          <a:p>
            <a:fld id="{707376E1-5E96-45F3-A7E2-DFA2492572A1}" type="slidenum">
              <a:rPr lang="en-US" smtClean="0"/>
              <a:pPr/>
              <a:t>17</a:t>
            </a:fld>
            <a:endParaRPr lang="en-US" dirty="0" smtClean="0"/>
          </a:p>
        </p:txBody>
      </p:sp>
      <p:sp>
        <p:nvSpPr>
          <p:cNvPr id="254979" name="Rectangle 3"/>
          <p:cNvSpPr>
            <a:spLocks noGrp="1" noChangeArrowheads="1"/>
          </p:cNvSpPr>
          <p:nvPr>
            <p:ph type="body" sz="half" idx="1"/>
          </p:nvPr>
        </p:nvSpPr>
        <p:spPr>
          <a:xfrm>
            <a:off x="0" y="228600"/>
            <a:ext cx="4876800" cy="2895600"/>
          </a:xfrm>
        </p:spPr>
        <p:txBody>
          <a:bodyPr/>
          <a:lstStyle/>
          <a:p>
            <a:pPr eaLnBrk="1" hangingPunct="1">
              <a:buSzTx/>
              <a:buNone/>
              <a:defRPr/>
            </a:pPr>
            <a:r>
              <a:rPr lang="en-US" sz="2800" b="1" dirty="0" smtClean="0">
                <a:solidFill>
                  <a:srgbClr val="FFFF00"/>
                </a:solidFill>
              </a:rPr>
              <a:t>    </a:t>
            </a:r>
            <a:r>
              <a:rPr lang="en-US" sz="2800" b="1" u="sng" dirty="0" smtClean="0">
                <a:solidFill>
                  <a:srgbClr val="FFFF00"/>
                </a:solidFill>
              </a:rPr>
              <a:t>Question 4</a:t>
            </a:r>
            <a:r>
              <a:rPr lang="en-US" sz="2800" b="1" dirty="0" smtClean="0">
                <a:solidFill>
                  <a:srgbClr val="FFFF00"/>
                </a:solidFill>
              </a:rPr>
              <a:t>: Can a minibulk comply with the regulations if it does not have a one-way valve?  </a:t>
            </a:r>
            <a:r>
              <a:rPr lang="en-US" sz="2400" dirty="0" smtClean="0"/>
              <a:t>For example, the valve at the bottom of this minibulk is </a:t>
            </a:r>
            <a:r>
              <a:rPr lang="en-US" sz="2400" u="sng" dirty="0" smtClean="0"/>
              <a:t>not</a:t>
            </a:r>
            <a:r>
              <a:rPr lang="en-US" sz="2400" dirty="0" smtClean="0"/>
              <a:t> a one-way valve.  Assume the yellow tie is a tamper-evident device.</a:t>
            </a:r>
          </a:p>
          <a:p>
            <a:pPr eaLnBrk="1" hangingPunct="1">
              <a:buSzTx/>
              <a:buFont typeface="Wingdings" pitchFamily="2" charset="2"/>
              <a:buChar char="§"/>
              <a:defRPr/>
            </a:pPr>
            <a:endParaRPr lang="en-US" sz="2400" b="1" dirty="0" smtClean="0">
              <a:solidFill>
                <a:srgbClr val="FFFF00"/>
              </a:solidFill>
            </a:endParaRPr>
          </a:p>
        </p:txBody>
      </p:sp>
      <p:pic>
        <p:nvPicPr>
          <p:cNvPr id="18437" name="Picture 4" descr="photo 8-6"/>
          <p:cNvPicPr>
            <a:picLocks noGrp="1" noChangeAspect="1" noChangeArrowheads="1"/>
          </p:cNvPicPr>
          <p:nvPr>
            <p:ph sz="half" idx="2"/>
          </p:nvPr>
        </p:nvPicPr>
        <p:blipFill>
          <a:blip r:embed="rId2" cstate="screen"/>
          <a:srcRect/>
          <a:stretch>
            <a:fillRect/>
          </a:stretch>
        </p:blipFill>
        <p:spPr>
          <a:xfrm>
            <a:off x="5181600" y="228600"/>
            <a:ext cx="3581400" cy="2686050"/>
          </a:xfrm>
          <a:noFill/>
          <a:ln>
            <a:solidFill>
              <a:srgbClr val="00B0F0"/>
            </a:solidFill>
          </a:ln>
        </p:spPr>
      </p:pic>
      <p:sp>
        <p:nvSpPr>
          <p:cNvPr id="8" name="TextBox 7"/>
          <p:cNvSpPr txBox="1"/>
          <p:nvPr/>
        </p:nvSpPr>
        <p:spPr>
          <a:xfrm>
            <a:off x="304800" y="3200400"/>
            <a:ext cx="8534400" cy="3539430"/>
          </a:xfrm>
          <a:prstGeom prst="rect">
            <a:avLst/>
          </a:prstGeom>
          <a:noFill/>
        </p:spPr>
        <p:txBody>
          <a:bodyPr wrap="square" rtlCol="0">
            <a:spAutoFit/>
          </a:bodyPr>
          <a:lstStyle/>
          <a:p>
            <a:r>
              <a:rPr lang="en-US" sz="2800" dirty="0" smtClean="0"/>
              <a:t>• </a:t>
            </a:r>
            <a:r>
              <a:rPr lang="en-US" sz="2800" b="1" u="sng" dirty="0" smtClean="0"/>
              <a:t>Answer</a:t>
            </a:r>
            <a:r>
              <a:rPr lang="en-US" sz="2800" b="1" dirty="0" smtClean="0"/>
              <a:t>:</a:t>
            </a:r>
            <a:r>
              <a:rPr lang="en-US" sz="2800" dirty="0" smtClean="0"/>
              <a:t> Yes, a minibulk can comply with the refillable container regulations without having a one-way valve.  The requirement is to have a tamper-evident device OR a one-way valve on each opening.  </a:t>
            </a:r>
          </a:p>
          <a:p>
            <a:r>
              <a:rPr lang="en-US" sz="2800" dirty="0" smtClean="0"/>
              <a:t>•  However, the end user has to break the tamper-evident device to remove pesticide from the minibulk.  Therefore, when the minibulk is returned, </a:t>
            </a:r>
            <a:r>
              <a:rPr lang="en-US" sz="2800" u="sng" dirty="0" smtClean="0"/>
              <a:t>the refiller must clean the container</a:t>
            </a:r>
            <a:r>
              <a:rPr lang="en-US" sz="2800" dirty="0" smtClean="0"/>
              <a:t> even if he is filling it with the same pesticide.  </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smtClean="0"/>
              <a:t>Labels/Labeling</a:t>
            </a:r>
            <a:endParaRPr lang="en-US" dirty="0"/>
          </a:p>
        </p:txBody>
      </p:sp>
      <p:sp>
        <p:nvSpPr>
          <p:cNvPr id="3" name="Text Placeholder 2"/>
          <p:cNvSpPr>
            <a:spLocks noGrp="1"/>
          </p:cNvSpPr>
          <p:nvPr>
            <p:ph type="body" sz="half" idx="1"/>
          </p:nvPr>
        </p:nvSpPr>
        <p:spPr>
          <a:xfrm>
            <a:off x="457200" y="1600200"/>
            <a:ext cx="5410200" cy="4525963"/>
          </a:xfrm>
        </p:spPr>
        <p:txBody>
          <a:bodyPr/>
          <a:lstStyle/>
          <a:p>
            <a:r>
              <a:rPr lang="en-US" dirty="0" smtClean="0"/>
              <a:t>Label: written, printed, or graphic matter on, or attached to, the pesticide or device or any of its containers or wrappers. (FIFRA 2(p))</a:t>
            </a:r>
          </a:p>
          <a:p>
            <a:r>
              <a:rPr lang="en-US" dirty="0" smtClean="0"/>
              <a:t>EPA reviews (and approves) the product label as part of registration process</a:t>
            </a:r>
            <a:r>
              <a:rPr lang="en-US" dirty="0" smtClean="0"/>
              <a:t>.</a:t>
            </a:r>
          </a:p>
          <a:p>
            <a:r>
              <a:rPr lang="en-US" dirty="0" smtClean="0"/>
              <a:t>Some containers have a lot of stickers on them.</a:t>
            </a:r>
            <a:endParaRPr lang="en-US" dirty="0" smtClean="0"/>
          </a:p>
          <a:p>
            <a:pPr>
              <a:buNone/>
            </a:pPr>
            <a:endParaRPr lang="en-US" dirty="0"/>
          </a:p>
        </p:txBody>
      </p:sp>
      <p:sp>
        <p:nvSpPr>
          <p:cNvPr id="5" name="Slide Number Placeholder 4"/>
          <p:cNvSpPr>
            <a:spLocks noGrp="1"/>
          </p:cNvSpPr>
          <p:nvPr>
            <p:ph type="sldNum" sz="quarter" idx="11"/>
          </p:nvPr>
        </p:nvSpPr>
        <p:spPr/>
        <p:txBody>
          <a:bodyPr/>
          <a:lstStyle/>
          <a:p>
            <a:pPr>
              <a:defRPr/>
            </a:pPr>
            <a:fld id="{DBDC1A74-169D-4AA9-AA3E-4E0A8DEF2BE1}" type="slidenum">
              <a:rPr lang="en-US" smtClean="0"/>
              <a:pPr>
                <a:defRPr/>
              </a:pPr>
              <a:t>18</a:t>
            </a:fld>
            <a:endParaRPr lang="en-US" dirty="0"/>
          </a:p>
        </p:txBody>
      </p:sp>
      <p:pic>
        <p:nvPicPr>
          <p:cNvPr id="6" name="Content Placeholder 4" descr="Caged IBC.JPG"/>
          <p:cNvPicPr>
            <a:picLocks noGrp="1" noChangeAspect="1"/>
          </p:cNvPicPr>
          <p:nvPr>
            <p:ph sz="half" idx="2"/>
          </p:nvPr>
        </p:nvPicPr>
        <p:blipFill>
          <a:blip r:embed="rId2" cstate="screen"/>
          <a:srcRect/>
          <a:stretch>
            <a:fillRect/>
          </a:stretch>
        </p:blipFill>
        <p:spPr bwMode="auto">
          <a:xfrm>
            <a:off x="5943600" y="2438400"/>
            <a:ext cx="2624569" cy="2531205"/>
          </a:xfrm>
          <a:prstGeom prst="rect">
            <a:avLst/>
          </a:prstGeom>
          <a:noFill/>
          <a:ln w="9525">
            <a:solidFill>
              <a:schemeClr val="accent1"/>
            </a:solid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525963"/>
          </a:xfrm>
        </p:spPr>
        <p:txBody>
          <a:bodyPr/>
          <a:lstStyle/>
          <a:p>
            <a:r>
              <a:rPr lang="en-US" b="1" u="sng" dirty="0" smtClean="0"/>
              <a:t>Answer</a:t>
            </a:r>
            <a:r>
              <a:rPr lang="en-US" b="1" dirty="0" smtClean="0"/>
              <a:t>:</a:t>
            </a:r>
            <a:r>
              <a:rPr lang="en-US" dirty="0" smtClean="0"/>
              <a:t> Durable marking includes, but is not limited to, etching, embossing, ink jetting, stamping, heat stamping, mechanically attaching a plate, molding, and </a:t>
            </a:r>
            <a:r>
              <a:rPr lang="en-US" dirty="0" smtClean="0">
                <a:solidFill>
                  <a:srgbClr val="FFFF00"/>
                </a:solidFill>
              </a:rPr>
              <a:t>marking with durable ink</a:t>
            </a:r>
            <a:r>
              <a:rPr lang="en-US" dirty="0" smtClean="0"/>
              <a:t>. </a:t>
            </a:r>
          </a:p>
          <a:p>
            <a:r>
              <a:rPr lang="en-US" dirty="0" smtClean="0"/>
              <a:t>Each refillable container must be marked in a </a:t>
            </a:r>
            <a:r>
              <a:rPr lang="en-US" u="sng" dirty="0" smtClean="0">
                <a:solidFill>
                  <a:srgbClr val="FFFF00"/>
                </a:solidFill>
              </a:rPr>
              <a:t>durable and clearly visible manner</a:t>
            </a:r>
            <a:r>
              <a:rPr lang="en-US" dirty="0" smtClean="0">
                <a:solidFill>
                  <a:srgbClr val="FFFF00"/>
                </a:solidFill>
              </a:rPr>
              <a:t> </a:t>
            </a:r>
            <a:r>
              <a:rPr lang="en-US" dirty="0" smtClean="0"/>
              <a:t>with a serial number or other identifying code.</a:t>
            </a:r>
          </a:p>
          <a:p>
            <a:endParaRPr lang="en-US" dirty="0"/>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19</a:t>
            </a:fld>
            <a:endParaRPr lang="en-US" dirty="0"/>
          </a:p>
        </p:txBody>
      </p:sp>
      <p:sp>
        <p:nvSpPr>
          <p:cNvPr id="5" name="Title 4"/>
          <p:cNvSpPr>
            <a:spLocks noGrp="1"/>
          </p:cNvSpPr>
          <p:nvPr>
            <p:ph type="title"/>
          </p:nvPr>
        </p:nvSpPr>
        <p:spPr>
          <a:xfrm>
            <a:off x="457200" y="838200"/>
            <a:ext cx="8229600" cy="1143000"/>
          </a:xfrm>
        </p:spPr>
        <p:txBody>
          <a:bodyPr/>
          <a:lstStyle/>
          <a:p>
            <a:pPr algn="l"/>
            <a:r>
              <a:rPr lang="en-US" sz="3600" u="sng" dirty="0" smtClean="0">
                <a:solidFill>
                  <a:srgbClr val="FFFF00"/>
                </a:solidFill>
              </a:rPr>
              <a:t>Question </a:t>
            </a:r>
            <a:r>
              <a:rPr lang="en-US" sz="3600" u="sng" dirty="0" smtClean="0">
                <a:solidFill>
                  <a:srgbClr val="FFFF00"/>
                </a:solidFill>
              </a:rPr>
              <a:t>6</a:t>
            </a:r>
            <a:r>
              <a:rPr lang="en-US" sz="3600" dirty="0" smtClean="0">
                <a:solidFill>
                  <a:srgbClr val="FFFF00"/>
                </a:solidFill>
              </a:rPr>
              <a:t>: </a:t>
            </a:r>
            <a:r>
              <a:rPr lang="en-US" sz="3600" dirty="0" smtClean="0">
                <a:solidFill>
                  <a:srgbClr val="FFFF00"/>
                </a:solidFill>
              </a:rPr>
              <a:t>What is “durable marking” for the serial number/other identifying code?</a:t>
            </a:r>
            <a:r>
              <a:rPr lang="en-US" dirty="0" smtClean="0">
                <a:solidFill>
                  <a:srgbClr val="FFFF00"/>
                </a:solidFill>
              </a:rPr>
              <a:t/>
            </a:r>
            <a:br>
              <a:rPr lang="en-US" dirty="0" smtClean="0">
                <a:solidFill>
                  <a:srgbClr val="FFFF00"/>
                </a:solidFill>
              </a:rPr>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Presentations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Review container-containment rule</a:t>
            </a:r>
          </a:p>
          <a:p>
            <a:r>
              <a:rPr lang="en-US" dirty="0" smtClean="0"/>
              <a:t>Inspections &amp; enforcement: Who does what?</a:t>
            </a:r>
          </a:p>
          <a:p>
            <a:r>
              <a:rPr lang="en-US" dirty="0" smtClean="0"/>
              <a:t>What are we seeing/hearing?</a:t>
            </a:r>
          </a:p>
          <a:p>
            <a:r>
              <a:rPr lang="en-US" dirty="0" smtClean="0"/>
              <a:t>Frequently asked questions/potential issues</a:t>
            </a:r>
            <a:endParaRPr lang="en-US" dirty="0"/>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2</a:t>
            </a:fld>
            <a:endParaRPr lang="en-US" dirty="0"/>
          </a:p>
        </p:txBody>
      </p:sp>
      <p:pic>
        <p:nvPicPr>
          <p:cNvPr id="5" name="Picture 3" descr="C:\Documents and Settings\djones03\Desktop\Jones\Container-Containment\KARA Presentation Materials\PEI Photos\IMG_0344.jpg"/>
          <p:cNvPicPr>
            <a:picLocks noChangeAspect="1" noChangeArrowheads="1"/>
          </p:cNvPicPr>
          <p:nvPr/>
        </p:nvPicPr>
        <p:blipFill>
          <a:blip r:embed="rId2" cstate="screen"/>
          <a:srcRect/>
          <a:stretch>
            <a:fillRect/>
          </a:stretch>
        </p:blipFill>
        <p:spPr bwMode="auto">
          <a:xfrm>
            <a:off x="4648200" y="4114800"/>
            <a:ext cx="3388009" cy="2384764"/>
          </a:xfrm>
          <a:prstGeom prst="rect">
            <a:avLst/>
          </a:prstGeom>
          <a:noFill/>
          <a:ln>
            <a:solidFill>
              <a:srgbClr val="00B0F0"/>
            </a:solidFill>
          </a:ln>
        </p:spPr>
      </p:pic>
      <p:pic>
        <p:nvPicPr>
          <p:cNvPr id="6" name="Picture 7" descr="minibulks"/>
          <p:cNvPicPr>
            <a:picLocks noChangeAspect="1" noChangeArrowheads="1"/>
          </p:cNvPicPr>
          <p:nvPr/>
        </p:nvPicPr>
        <p:blipFill>
          <a:blip r:embed="rId3" cstate="screen"/>
          <a:srcRect/>
          <a:stretch>
            <a:fillRect/>
          </a:stretch>
        </p:blipFill>
        <p:spPr>
          <a:xfrm flipH="1">
            <a:off x="609600" y="4114800"/>
            <a:ext cx="3467100" cy="2311400"/>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1"/>
          </p:nvPr>
        </p:nvSpPr>
        <p:spPr>
          <a:noFill/>
        </p:spPr>
        <p:txBody>
          <a:bodyPr/>
          <a:lstStyle/>
          <a:p>
            <a:fld id="{39BB590B-191F-4108-877A-248F51839419}" type="slidenum">
              <a:rPr lang="en-US" smtClean="0"/>
              <a:pPr/>
              <a:t>20</a:t>
            </a:fld>
            <a:endParaRPr lang="en-US" dirty="0" smtClean="0"/>
          </a:p>
        </p:txBody>
      </p:sp>
      <p:sp>
        <p:nvSpPr>
          <p:cNvPr id="296962" name="Rectangle 2"/>
          <p:cNvSpPr>
            <a:spLocks noGrp="1" noRot="1" noChangeArrowheads="1"/>
          </p:cNvSpPr>
          <p:nvPr>
            <p:ph type="title"/>
          </p:nvPr>
        </p:nvSpPr>
        <p:spPr>
          <a:xfrm>
            <a:off x="457200" y="152400"/>
            <a:ext cx="8229600" cy="1143000"/>
          </a:xfrm>
        </p:spPr>
        <p:txBody>
          <a:bodyPr/>
          <a:lstStyle/>
          <a:p>
            <a:pPr eaLnBrk="1" hangingPunct="1">
              <a:defRPr/>
            </a:pPr>
            <a:r>
              <a:rPr lang="en-US" sz="3200" u="sng" dirty="0" smtClean="0">
                <a:solidFill>
                  <a:srgbClr val="FFFF00"/>
                </a:solidFill>
              </a:rPr>
              <a:t>Question </a:t>
            </a:r>
            <a:r>
              <a:rPr lang="en-US" sz="3200" u="sng" dirty="0" smtClean="0">
                <a:solidFill>
                  <a:srgbClr val="FFFF00"/>
                </a:solidFill>
              </a:rPr>
              <a:t>6 </a:t>
            </a:r>
            <a:r>
              <a:rPr lang="en-US" sz="3200" u="sng" dirty="0" smtClean="0">
                <a:solidFill>
                  <a:srgbClr val="FFFF00"/>
                </a:solidFill>
              </a:rPr>
              <a:t>(cont.)</a:t>
            </a:r>
            <a:r>
              <a:rPr lang="en-US" sz="3200" dirty="0" smtClean="0">
                <a:solidFill>
                  <a:srgbClr val="FFFF00"/>
                </a:solidFill>
              </a:rPr>
              <a:t>: What is “durable marking” for the serial number/other identifying code?</a:t>
            </a:r>
          </a:p>
        </p:txBody>
      </p:sp>
      <p:sp>
        <p:nvSpPr>
          <p:cNvPr id="296964" name="Rectangle 4"/>
          <p:cNvSpPr>
            <a:spLocks noGrp="1" noChangeArrowheads="1"/>
          </p:cNvSpPr>
          <p:nvPr>
            <p:ph type="body" sz="half" idx="4294967295"/>
          </p:nvPr>
        </p:nvSpPr>
        <p:spPr>
          <a:xfrm>
            <a:off x="0" y="1600200"/>
            <a:ext cx="4495800" cy="4525963"/>
          </a:xfrm>
        </p:spPr>
        <p:txBody>
          <a:bodyPr/>
          <a:lstStyle/>
          <a:p>
            <a:pPr eaLnBrk="1" hangingPunct="1">
              <a:buFont typeface="Wingdings" pitchFamily="2" charset="2"/>
              <a:buNone/>
              <a:defRPr/>
            </a:pPr>
            <a:r>
              <a:rPr lang="en-US" b="1" dirty="0" smtClean="0">
                <a:solidFill>
                  <a:srgbClr val="FFFF00"/>
                </a:solidFill>
              </a:rPr>
              <a:t>   </a:t>
            </a:r>
            <a:endParaRPr lang="en-US" sz="2800" b="1" dirty="0" smtClean="0">
              <a:solidFill>
                <a:srgbClr val="FFFF00"/>
              </a:solidFill>
            </a:endParaRPr>
          </a:p>
        </p:txBody>
      </p:sp>
      <p:pic>
        <p:nvPicPr>
          <p:cNvPr id="15365" name="Picture 5" descr="photo 6-2"/>
          <p:cNvPicPr>
            <a:picLocks noGrp="1" noChangeAspect="1" noChangeArrowheads="1"/>
          </p:cNvPicPr>
          <p:nvPr>
            <p:ph sz="quarter" idx="2"/>
          </p:nvPr>
        </p:nvPicPr>
        <p:blipFill>
          <a:blip r:embed="rId2" cstate="screen"/>
          <a:srcRect/>
          <a:stretch>
            <a:fillRect/>
          </a:stretch>
        </p:blipFill>
        <p:spPr>
          <a:xfrm>
            <a:off x="5562600" y="1676400"/>
            <a:ext cx="2914650" cy="2185988"/>
          </a:xfrm>
          <a:noFill/>
          <a:ln>
            <a:solidFill>
              <a:srgbClr val="00B0F0"/>
            </a:solidFill>
          </a:ln>
        </p:spPr>
      </p:pic>
      <p:sp>
        <p:nvSpPr>
          <p:cNvPr id="15366" name="Text Box 7"/>
          <p:cNvSpPr txBox="1">
            <a:spLocks noChangeArrowheads="1"/>
          </p:cNvSpPr>
          <p:nvPr/>
        </p:nvSpPr>
        <p:spPr bwMode="auto">
          <a:xfrm>
            <a:off x="533400" y="1371600"/>
            <a:ext cx="4724400" cy="6771084"/>
          </a:xfrm>
          <a:prstGeom prst="rect">
            <a:avLst/>
          </a:prstGeom>
          <a:noFill/>
          <a:ln w="9525">
            <a:noFill/>
            <a:miter lim="800000"/>
            <a:headEnd/>
            <a:tailEnd/>
          </a:ln>
        </p:spPr>
        <p:txBody>
          <a:bodyPr>
            <a:spAutoFit/>
          </a:bodyPr>
          <a:lstStyle/>
          <a:p>
            <a:pPr>
              <a:spcBef>
                <a:spcPct val="50000"/>
              </a:spcBef>
            </a:pPr>
            <a:r>
              <a:rPr lang="en-US" sz="2800" dirty="0" smtClean="0"/>
              <a:t>Durable </a:t>
            </a:r>
            <a:r>
              <a:rPr lang="en-US" sz="2800" dirty="0"/>
              <a:t>marking includes an adhesive label if </a:t>
            </a:r>
            <a:r>
              <a:rPr lang="en-US" sz="2800" dirty="0" smtClean="0"/>
              <a:t>it is </a:t>
            </a:r>
            <a:r>
              <a:rPr lang="en-US" sz="2800" dirty="0"/>
              <a:t>securely attached = can reasonably be expected to remain affixed during the foreseeable conditions and period of use. [§156.10(a)(4</a:t>
            </a:r>
            <a:r>
              <a:rPr lang="en-US" sz="2800" dirty="0" smtClean="0"/>
              <a:t>)]</a:t>
            </a:r>
          </a:p>
          <a:p>
            <a:pPr>
              <a:spcBef>
                <a:spcPct val="50000"/>
              </a:spcBef>
            </a:pPr>
            <a:r>
              <a:rPr lang="en-US" sz="2800" dirty="0" smtClean="0"/>
              <a:t>Serial number can be marked using a marker with durable ink, such as a sharpie, as long as it is marked in a “durable and clearly visible manner.”</a:t>
            </a:r>
          </a:p>
          <a:p>
            <a:pPr>
              <a:spcBef>
                <a:spcPct val="50000"/>
              </a:spcBef>
            </a:pPr>
            <a:endParaRPr lang="en-US" sz="2800" b="1" dirty="0" smtClean="0">
              <a:solidFill>
                <a:srgbClr val="FFFF00"/>
              </a:solidFill>
            </a:endParaRPr>
          </a:p>
          <a:p>
            <a:pPr>
              <a:spcBef>
                <a:spcPct val="50000"/>
              </a:spcBef>
            </a:pPr>
            <a:endParaRPr lang="en-US" sz="2800" b="1" dirty="0">
              <a:solidFill>
                <a:srgbClr val="FFFF00"/>
              </a:solidFill>
            </a:endParaRPr>
          </a:p>
        </p:txBody>
      </p:sp>
      <p:pic>
        <p:nvPicPr>
          <p:cNvPr id="15367" name="Picture 10" descr="photo 6-3"/>
          <p:cNvPicPr>
            <a:picLocks noGrp="1" noChangeAspect="1" noChangeArrowheads="1"/>
          </p:cNvPicPr>
          <p:nvPr>
            <p:ph sz="quarter" idx="3"/>
          </p:nvPr>
        </p:nvPicPr>
        <p:blipFill>
          <a:blip r:embed="rId3" cstate="screen"/>
          <a:srcRect/>
          <a:stretch>
            <a:fillRect/>
          </a:stretch>
        </p:blipFill>
        <p:spPr>
          <a:xfrm>
            <a:off x="5638800" y="4114800"/>
            <a:ext cx="2916238" cy="2187575"/>
          </a:xfrm>
          <a:noFill/>
          <a:ln>
            <a:solidFill>
              <a:srgbClr val="00B0F0"/>
            </a:solid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Rot="1" noChangeArrowheads="1"/>
          </p:cNvSpPr>
          <p:nvPr>
            <p:ph type="title"/>
          </p:nvPr>
        </p:nvSpPr>
        <p:spPr>
          <a:xfrm>
            <a:off x="457200" y="609600"/>
            <a:ext cx="8229600" cy="3429000"/>
          </a:xfrm>
        </p:spPr>
        <p:txBody>
          <a:bodyPr/>
          <a:lstStyle/>
          <a:p>
            <a:pPr algn="l" eaLnBrk="1" hangingPunct="1">
              <a:defRPr/>
            </a:pPr>
            <a:r>
              <a:rPr lang="en-US" sz="3200" u="sng" dirty="0" smtClean="0">
                <a:solidFill>
                  <a:srgbClr val="FFFF00"/>
                </a:solidFill>
              </a:rPr>
              <a:t>Question </a:t>
            </a:r>
            <a:r>
              <a:rPr lang="en-US" sz="3200" u="sng" dirty="0" smtClean="0">
                <a:solidFill>
                  <a:srgbClr val="FFFF00"/>
                </a:solidFill>
              </a:rPr>
              <a:t>7</a:t>
            </a:r>
            <a:r>
              <a:rPr lang="en-US" sz="3200" dirty="0" smtClean="0">
                <a:solidFill>
                  <a:srgbClr val="FFFF00"/>
                </a:solidFill>
              </a:rPr>
              <a:t>: </a:t>
            </a:r>
            <a:r>
              <a:rPr lang="en-US" sz="3200" dirty="0" smtClean="0">
                <a:solidFill>
                  <a:srgbClr val="FFFF00"/>
                </a:solidFill>
              </a:rPr>
              <a:t>What counts as a tamper-evident device?</a:t>
            </a:r>
            <a:br>
              <a:rPr lang="en-US" sz="3200" dirty="0" smtClean="0">
                <a:solidFill>
                  <a:srgbClr val="FFFF00"/>
                </a:solidFill>
              </a:rPr>
            </a:br>
            <a:r>
              <a:rPr lang="en-US" sz="3200" u="sng" dirty="0" smtClean="0">
                <a:solidFill>
                  <a:schemeClr val="tx1"/>
                </a:solidFill>
              </a:rPr>
              <a:t>Answer</a:t>
            </a:r>
            <a:r>
              <a:rPr lang="en-US" sz="3200" dirty="0" smtClean="0">
                <a:solidFill>
                  <a:schemeClr val="tx1"/>
                </a:solidFill>
              </a:rPr>
              <a:t>: Tamper-evident device </a:t>
            </a:r>
            <a:r>
              <a:rPr lang="en-US" sz="3200" dirty="0" smtClean="0"/>
              <a:t>means a device which can be visually inspected to determine if a container has been opened. [§165.3]</a:t>
            </a:r>
            <a:br>
              <a:rPr lang="en-US" sz="3200" dirty="0" smtClean="0"/>
            </a:br>
            <a:endParaRPr lang="en-US" sz="3200" dirty="0" smtClean="0">
              <a:solidFill>
                <a:srgbClr val="FFFF00"/>
              </a:solidFill>
            </a:endParaRPr>
          </a:p>
        </p:txBody>
      </p:sp>
      <p:pic>
        <p:nvPicPr>
          <p:cNvPr id="16389" name="Picture 4" descr="photo 9-1"/>
          <p:cNvPicPr>
            <a:picLocks noGrp="1" noChangeAspect="1" noChangeArrowheads="1"/>
          </p:cNvPicPr>
          <p:nvPr>
            <p:ph sz="half" idx="1"/>
          </p:nvPr>
        </p:nvPicPr>
        <p:blipFill>
          <a:blip r:embed="rId2" cstate="screen"/>
          <a:stretch>
            <a:fillRect/>
          </a:stretch>
        </p:blipFill>
        <p:spPr>
          <a:xfrm>
            <a:off x="457200" y="3810000"/>
            <a:ext cx="3768469" cy="2820194"/>
          </a:xfrm>
          <a:noFill/>
          <a:ln>
            <a:solidFill>
              <a:srgbClr val="00B0F0"/>
            </a:solidFill>
          </a:ln>
        </p:spPr>
      </p:pic>
      <p:sp>
        <p:nvSpPr>
          <p:cNvPr id="16386" name="Slide Number Placeholder 6"/>
          <p:cNvSpPr>
            <a:spLocks noGrp="1"/>
          </p:cNvSpPr>
          <p:nvPr>
            <p:ph type="sldNum" sz="quarter" idx="11"/>
          </p:nvPr>
        </p:nvSpPr>
        <p:spPr>
          <a:noFill/>
        </p:spPr>
        <p:txBody>
          <a:bodyPr/>
          <a:lstStyle/>
          <a:p>
            <a:fld id="{F78ACA6E-A7B4-43C2-975D-7F399CAD00AB}" type="slidenum">
              <a:rPr lang="en-US" smtClean="0"/>
              <a:pPr/>
              <a:t>21</a:t>
            </a:fld>
            <a:endParaRPr lang="en-US" dirty="0" smtClean="0"/>
          </a:p>
        </p:txBody>
      </p:sp>
      <p:pic>
        <p:nvPicPr>
          <p:cNvPr id="7" name="Picture 8" descr="Container rule images 012"/>
          <p:cNvPicPr>
            <a:picLocks noChangeAspect="1" noChangeArrowheads="1"/>
          </p:cNvPicPr>
          <p:nvPr/>
        </p:nvPicPr>
        <p:blipFill>
          <a:blip r:embed="rId3" cstate="screen"/>
          <a:srcRect/>
          <a:stretch>
            <a:fillRect/>
          </a:stretch>
        </p:blipFill>
        <p:spPr>
          <a:xfrm>
            <a:off x="4648200" y="3276600"/>
            <a:ext cx="4038600" cy="3027363"/>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solidFill>
                  <a:srgbClr val="FFFF00"/>
                </a:solidFill>
              </a:rPr>
              <a:t>Question </a:t>
            </a:r>
            <a:r>
              <a:rPr lang="en-US" dirty="0" smtClean="0">
                <a:solidFill>
                  <a:srgbClr val="FFFF00"/>
                </a:solidFill>
              </a:rPr>
              <a:t>7, </a:t>
            </a:r>
            <a:r>
              <a:rPr lang="en-US" dirty="0" smtClean="0">
                <a:solidFill>
                  <a:srgbClr val="FFFF00"/>
                </a:solidFill>
              </a:rPr>
              <a:t>cont.</a:t>
            </a:r>
            <a:endParaRPr lang="en-US" dirty="0">
              <a:solidFill>
                <a:srgbClr val="FFFF00"/>
              </a:solidFill>
            </a:endParaRPr>
          </a:p>
        </p:txBody>
      </p:sp>
      <p:sp>
        <p:nvSpPr>
          <p:cNvPr id="3" name="Content Placeholder 2"/>
          <p:cNvSpPr>
            <a:spLocks noGrp="1"/>
          </p:cNvSpPr>
          <p:nvPr>
            <p:ph idx="1"/>
          </p:nvPr>
        </p:nvSpPr>
        <p:spPr>
          <a:xfrm>
            <a:off x="457200" y="990600"/>
            <a:ext cx="8229600" cy="4906963"/>
          </a:xfrm>
        </p:spPr>
        <p:txBody>
          <a:bodyPr/>
          <a:lstStyle/>
          <a:p>
            <a:pPr eaLnBrk="1" hangingPunct="1">
              <a:defRPr/>
            </a:pPr>
            <a:r>
              <a:rPr lang="en-US" dirty="0" smtClean="0"/>
              <a:t>Goal of the requirement: to give refillers </a:t>
            </a:r>
            <a:r>
              <a:rPr lang="en-US" u="sng" dirty="0" smtClean="0"/>
              <a:t>reasonable indication </a:t>
            </a:r>
            <a:r>
              <a:rPr lang="en-US" dirty="0" smtClean="0"/>
              <a:t>about whether substances other than the pesticide product for which the containers are labeled may have been introduced into the containers.</a:t>
            </a:r>
          </a:p>
          <a:p>
            <a:pPr eaLnBrk="1" hangingPunct="1">
              <a:defRPr/>
            </a:pPr>
            <a:r>
              <a:rPr lang="en-US" dirty="0" smtClean="0"/>
              <a:t>While a standard clear zip tie may meet the definition, pesticides in containers that bear tamper-evident devices that do not appear secure and are easily “fakeable” may be subject to heightened enforcement scrutiny to insure the integrity of the pesticide.</a:t>
            </a:r>
          </a:p>
          <a:p>
            <a:endParaRPr lang="en-US" dirty="0"/>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l"/>
            <a:r>
              <a:rPr lang="en-US" sz="3600" u="sng" dirty="0" smtClean="0">
                <a:solidFill>
                  <a:srgbClr val="FFFF00"/>
                </a:solidFill>
              </a:rPr>
              <a:t>Question </a:t>
            </a:r>
            <a:r>
              <a:rPr lang="en-US" sz="3600" u="sng" dirty="0" smtClean="0">
                <a:solidFill>
                  <a:srgbClr val="FFFF00"/>
                </a:solidFill>
              </a:rPr>
              <a:t>8</a:t>
            </a:r>
            <a:r>
              <a:rPr lang="en-US" sz="3600" dirty="0" smtClean="0">
                <a:solidFill>
                  <a:srgbClr val="FFFF00"/>
                </a:solidFill>
              </a:rPr>
              <a:t>: </a:t>
            </a:r>
            <a:r>
              <a:rPr lang="en-US" sz="3600" dirty="0" smtClean="0">
                <a:solidFill>
                  <a:srgbClr val="FFFF00"/>
                </a:solidFill>
              </a:rPr>
              <a:t>What recordkeeping does a refiller have to do?</a:t>
            </a:r>
            <a:r>
              <a:rPr lang="en-US" dirty="0" smtClean="0">
                <a:solidFill>
                  <a:srgbClr val="FFFF00"/>
                </a:solidFill>
              </a:rPr>
              <a:t/>
            </a:r>
            <a:br>
              <a:rPr lang="en-US" dirty="0" smtClean="0">
                <a:solidFill>
                  <a:srgbClr val="FFFF00"/>
                </a:solidFill>
              </a:rPr>
            </a:br>
            <a:endParaRPr lang="en-US" dirty="0"/>
          </a:p>
        </p:txBody>
      </p:sp>
      <p:sp>
        <p:nvSpPr>
          <p:cNvPr id="3" name="Content Placeholder 2"/>
          <p:cNvSpPr>
            <a:spLocks noGrp="1"/>
          </p:cNvSpPr>
          <p:nvPr>
            <p:ph idx="1"/>
          </p:nvPr>
        </p:nvSpPr>
        <p:spPr>
          <a:xfrm>
            <a:off x="457200" y="1295400"/>
            <a:ext cx="8229600" cy="4830763"/>
          </a:xfrm>
        </p:spPr>
        <p:txBody>
          <a:bodyPr/>
          <a:lstStyle/>
          <a:p>
            <a:pPr>
              <a:buNone/>
            </a:pPr>
            <a:r>
              <a:rPr lang="en-US" b="1" u="sng" dirty="0" smtClean="0"/>
              <a:t>Answer</a:t>
            </a:r>
            <a:r>
              <a:rPr lang="en-US" b="1" dirty="0" smtClean="0"/>
              <a:t>:</a:t>
            </a:r>
            <a:r>
              <a:rPr lang="en-US" dirty="0" smtClean="0"/>
              <a:t> A refiller must keep:</a:t>
            </a:r>
          </a:p>
          <a:p>
            <a:r>
              <a:rPr lang="en-US" dirty="0" smtClean="0"/>
              <a:t>A copy of the repackaging contract, the refillable container residue removal (cleaning) procedure &amp; description of acceptable containers.</a:t>
            </a:r>
          </a:p>
          <a:p>
            <a:r>
              <a:rPr lang="en-US" dirty="0" smtClean="0"/>
              <a:t>Each time a container is refilled, records of the:    (1) EPA Reg. No. of the pesticide; (2) date; and (3) container identifier.</a:t>
            </a:r>
          </a:p>
          <a:p>
            <a:r>
              <a:rPr lang="en-US" dirty="0" smtClean="0"/>
              <a:t>If the refiller does DOT inspections and leakproofness tests, records of the results of those DOT inspections and tests.</a:t>
            </a:r>
            <a:endParaRPr lang="en-US" dirty="0"/>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p:spPr>
        <p:txBody>
          <a:bodyPr/>
          <a:lstStyle/>
          <a:p>
            <a:fld id="{E7B66E44-B23C-4F12-BC6B-EF0B2C78A62B}" type="slidenum">
              <a:rPr lang="en-US" smtClean="0"/>
              <a:pPr/>
              <a:t>24</a:t>
            </a:fld>
            <a:endParaRPr lang="en-US" dirty="0" smtClean="0"/>
          </a:p>
        </p:txBody>
      </p:sp>
      <p:sp>
        <p:nvSpPr>
          <p:cNvPr id="318466" name="Rectangle 2"/>
          <p:cNvSpPr>
            <a:spLocks noGrp="1" noRot="1" noChangeArrowheads="1"/>
          </p:cNvSpPr>
          <p:nvPr>
            <p:ph type="title"/>
          </p:nvPr>
        </p:nvSpPr>
        <p:spPr>
          <a:xfrm>
            <a:off x="457200" y="0"/>
            <a:ext cx="8229600" cy="1143000"/>
          </a:xfrm>
        </p:spPr>
        <p:txBody>
          <a:bodyPr/>
          <a:lstStyle/>
          <a:p>
            <a:pPr eaLnBrk="1" hangingPunct="1">
              <a:defRPr/>
            </a:pPr>
            <a:r>
              <a:rPr lang="en-US" dirty="0" smtClean="0"/>
              <a:t>For More Information</a:t>
            </a:r>
          </a:p>
        </p:txBody>
      </p:sp>
      <p:sp>
        <p:nvSpPr>
          <p:cNvPr id="318467" name="Rectangle 3"/>
          <p:cNvSpPr>
            <a:spLocks noGrp="1" noChangeArrowheads="1"/>
          </p:cNvSpPr>
          <p:nvPr>
            <p:ph type="body" idx="1"/>
          </p:nvPr>
        </p:nvSpPr>
        <p:spPr>
          <a:xfrm>
            <a:off x="228600" y="1219200"/>
            <a:ext cx="8763000" cy="5410200"/>
          </a:xfrm>
        </p:spPr>
        <p:txBody>
          <a:bodyPr/>
          <a:lstStyle/>
          <a:p>
            <a:pPr eaLnBrk="1" hangingPunct="1">
              <a:lnSpc>
                <a:spcPct val="80000"/>
              </a:lnSpc>
              <a:buFont typeface="Wingdings" pitchFamily="2" charset="2"/>
              <a:buNone/>
              <a:defRPr/>
            </a:pPr>
            <a:r>
              <a:rPr lang="en-US" sz="2400" b="1" dirty="0" smtClean="0">
                <a:solidFill>
                  <a:srgbClr val="FFFF00"/>
                </a:solidFill>
              </a:rPr>
              <a:t>Environmental Protection Agency (EPA)</a:t>
            </a:r>
            <a:r>
              <a:rPr lang="en-US" sz="2400" dirty="0" smtClean="0"/>
              <a:t> </a:t>
            </a:r>
          </a:p>
          <a:p>
            <a:pPr eaLnBrk="1" hangingPunct="1">
              <a:lnSpc>
                <a:spcPct val="80000"/>
              </a:lnSpc>
              <a:defRPr/>
            </a:pPr>
            <a:r>
              <a:rPr lang="en-US" sz="2400" dirty="0" smtClean="0"/>
              <a:t>http://www.epa.gov/pesticides/regulating/containers.htm</a:t>
            </a:r>
          </a:p>
          <a:p>
            <a:pPr eaLnBrk="1" hangingPunct="1">
              <a:lnSpc>
                <a:spcPct val="80000"/>
              </a:lnSpc>
              <a:defRPr/>
            </a:pPr>
            <a:r>
              <a:rPr lang="en-US" sz="2400" dirty="0" smtClean="0"/>
              <a:t>Nancy Fitz, 703-305-7385; fitz.nancy@epa.gov</a:t>
            </a:r>
          </a:p>
          <a:p>
            <a:pPr eaLnBrk="1" hangingPunct="1">
              <a:lnSpc>
                <a:spcPct val="80000"/>
              </a:lnSpc>
              <a:buFont typeface="Wingdings" pitchFamily="2" charset="2"/>
              <a:buNone/>
              <a:defRPr/>
            </a:pPr>
            <a:r>
              <a:rPr lang="en-US" sz="2400" b="1" dirty="0" smtClean="0">
                <a:solidFill>
                  <a:srgbClr val="FFFF00"/>
                </a:solidFill>
              </a:rPr>
              <a:t>American Agronomic Stewardship Alliance (AASA)</a:t>
            </a:r>
          </a:p>
          <a:p>
            <a:pPr eaLnBrk="1" hangingPunct="1">
              <a:lnSpc>
                <a:spcPct val="80000"/>
              </a:lnSpc>
              <a:defRPr/>
            </a:pPr>
            <a:r>
              <a:rPr lang="en-US" sz="2400" dirty="0" smtClean="0"/>
              <a:t>http://www.aginspect.org/USEPA.html</a:t>
            </a:r>
          </a:p>
          <a:p>
            <a:pPr eaLnBrk="1" hangingPunct="1">
              <a:lnSpc>
                <a:spcPct val="80000"/>
              </a:lnSpc>
              <a:buFont typeface="Wingdings" pitchFamily="2" charset="2"/>
              <a:buNone/>
              <a:defRPr/>
            </a:pPr>
            <a:r>
              <a:rPr lang="en-US" sz="2400" b="1" dirty="0" smtClean="0">
                <a:solidFill>
                  <a:srgbClr val="FFFF00"/>
                </a:solidFill>
              </a:rPr>
              <a:t>CropLife America (CLA)</a:t>
            </a:r>
          </a:p>
          <a:p>
            <a:pPr eaLnBrk="1" hangingPunct="1">
              <a:lnSpc>
                <a:spcPct val="80000"/>
              </a:lnSpc>
              <a:defRPr/>
            </a:pPr>
            <a:r>
              <a:rPr lang="en-US" sz="2400" dirty="0" smtClean="0"/>
              <a:t>http://www.croplifeamerica.org/PCC-Rule</a:t>
            </a:r>
          </a:p>
          <a:p>
            <a:pPr eaLnBrk="1" hangingPunct="1">
              <a:lnSpc>
                <a:spcPct val="80000"/>
              </a:lnSpc>
              <a:buFont typeface="Wingdings" pitchFamily="2" charset="2"/>
              <a:buNone/>
              <a:defRPr/>
            </a:pPr>
            <a:r>
              <a:rPr lang="en-US" sz="2400" b="1" dirty="0" smtClean="0">
                <a:solidFill>
                  <a:srgbClr val="FFFF00"/>
                </a:solidFill>
              </a:rPr>
              <a:t>Mid America CropLife Association (MACA)</a:t>
            </a:r>
          </a:p>
          <a:p>
            <a:pPr eaLnBrk="1" hangingPunct="1">
              <a:lnSpc>
                <a:spcPct val="80000"/>
              </a:lnSpc>
              <a:defRPr/>
            </a:pPr>
            <a:r>
              <a:rPr lang="en-US" sz="2400" dirty="0" smtClean="0"/>
              <a:t>http://www.maca.org/edu</a:t>
            </a:r>
          </a:p>
          <a:p>
            <a:pPr eaLnBrk="1" hangingPunct="1">
              <a:lnSpc>
                <a:spcPct val="80000"/>
              </a:lnSpc>
              <a:buFont typeface="Wingdings" pitchFamily="2" charset="2"/>
              <a:buNone/>
              <a:defRPr/>
            </a:pPr>
            <a:r>
              <a:rPr lang="en-US" sz="2400" b="1" dirty="0" smtClean="0">
                <a:solidFill>
                  <a:srgbClr val="FFFF00"/>
                </a:solidFill>
              </a:rPr>
              <a:t>Pesticide Stewardship: See Container Handling for inspection video</a:t>
            </a:r>
          </a:p>
          <a:p>
            <a:pPr eaLnBrk="1" hangingPunct="1">
              <a:lnSpc>
                <a:spcPct val="80000"/>
              </a:lnSpc>
              <a:defRPr/>
            </a:pPr>
            <a:r>
              <a:rPr lang="en-US" sz="2400" dirty="0" smtClean="0"/>
              <a:t>http://pesticidestewardship.org/Pages/default.aspx</a:t>
            </a:r>
          </a:p>
          <a:p>
            <a:pPr eaLnBrk="1" hangingPunct="1">
              <a:lnSpc>
                <a:spcPct val="80000"/>
              </a:lnSpc>
              <a:buFont typeface="Wingdings" pitchFamily="2" charset="2"/>
              <a:buNone/>
              <a:defRPr/>
            </a:pPr>
            <a:r>
              <a:rPr lang="en-US" sz="2400" b="1" dirty="0" smtClean="0">
                <a:solidFill>
                  <a:srgbClr val="FFFF00"/>
                </a:solidFill>
              </a:rPr>
              <a:t>The Pesticide Stewardship Alliance</a:t>
            </a:r>
          </a:p>
          <a:p>
            <a:pPr eaLnBrk="1" hangingPunct="1">
              <a:lnSpc>
                <a:spcPct val="80000"/>
              </a:lnSpc>
              <a:defRPr/>
            </a:pPr>
            <a:r>
              <a:rPr lang="en-US" sz="2400" dirty="0" smtClean="0"/>
              <a:t>http://tpsalliance.org</a:t>
            </a:r>
          </a:p>
          <a:p>
            <a:pPr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Questions?</a:t>
            </a:r>
            <a:endParaRPr lang="en-US" dirty="0"/>
          </a:p>
        </p:txBody>
      </p:sp>
      <p:sp>
        <p:nvSpPr>
          <p:cNvPr id="3" name="Subtitle 2"/>
          <p:cNvSpPr>
            <a:spLocks noGrp="1"/>
          </p:cNvSpPr>
          <p:nvPr>
            <p:ph type="subTitle" sz="quarter" idx="1"/>
          </p:nvPr>
        </p:nvSpPr>
        <p:spPr/>
        <p:txBody>
          <a:bodyPr/>
          <a:lstStyle/>
          <a:p>
            <a:r>
              <a:rPr lang="en-US" dirty="0" smtClean="0"/>
              <a:t>Nancy Fitz</a:t>
            </a:r>
          </a:p>
          <a:p>
            <a:r>
              <a:rPr lang="en-US" dirty="0" smtClean="0"/>
              <a:t>703-305-7385</a:t>
            </a:r>
          </a:p>
          <a:p>
            <a:r>
              <a:rPr lang="en-US" dirty="0" smtClean="0"/>
              <a:t>fitz.nancy@epa.gov</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Container-Containment Rule Overview</a:t>
            </a:r>
            <a:endParaRPr lang="en-US" sz="3600" dirty="0"/>
          </a:p>
        </p:txBody>
      </p:sp>
      <p:sp>
        <p:nvSpPr>
          <p:cNvPr id="3" name="Content Placeholder 2"/>
          <p:cNvSpPr>
            <a:spLocks noGrp="1"/>
          </p:cNvSpPr>
          <p:nvPr>
            <p:ph idx="1"/>
          </p:nvPr>
        </p:nvSpPr>
        <p:spPr>
          <a:xfrm>
            <a:off x="457200" y="1143000"/>
            <a:ext cx="8229600" cy="4983163"/>
          </a:xfrm>
        </p:spPr>
        <p:txBody>
          <a:bodyPr/>
          <a:lstStyle/>
          <a:p>
            <a:pPr>
              <a:buNone/>
            </a:pPr>
            <a:r>
              <a:rPr lang="en-US" u="sng" dirty="0" smtClean="0">
                <a:solidFill>
                  <a:srgbClr val="FFFF00"/>
                </a:solidFill>
              </a:rPr>
              <a:t>August 16, 2009</a:t>
            </a:r>
          </a:p>
          <a:p>
            <a:r>
              <a:rPr lang="en-US" dirty="0" smtClean="0"/>
              <a:t>Nonrefillable container (registrants)</a:t>
            </a:r>
          </a:p>
          <a:p>
            <a:r>
              <a:rPr lang="en-US" dirty="0" smtClean="0"/>
              <a:t>Containment (agricultural retailers, commercial applicators &amp; custom blenders)</a:t>
            </a:r>
          </a:p>
          <a:p>
            <a:pPr>
              <a:buNone/>
            </a:pPr>
            <a:endParaRPr lang="en-US" u="sng" dirty="0" smtClean="0">
              <a:solidFill>
                <a:srgbClr val="FFFF00"/>
              </a:solidFill>
            </a:endParaRPr>
          </a:p>
          <a:p>
            <a:pPr>
              <a:buNone/>
            </a:pPr>
            <a:r>
              <a:rPr lang="en-US" u="sng" dirty="0" smtClean="0">
                <a:solidFill>
                  <a:srgbClr val="FFFF00"/>
                </a:solidFill>
              </a:rPr>
              <a:t>August 16, 2011</a:t>
            </a:r>
          </a:p>
          <a:p>
            <a:r>
              <a:rPr lang="en-US" dirty="0" smtClean="0"/>
              <a:t>Refillable containers (registrants)</a:t>
            </a:r>
          </a:p>
          <a:p>
            <a:r>
              <a:rPr lang="en-US" dirty="0" smtClean="0"/>
              <a:t>Repackaging (registrants &amp; refillers)</a:t>
            </a:r>
          </a:p>
          <a:p>
            <a:r>
              <a:rPr lang="en-US" dirty="0" smtClean="0"/>
              <a:t>Labels (registrants)</a:t>
            </a:r>
            <a:endParaRPr lang="en-US" dirty="0"/>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6BF3E730-8171-48D7-81DF-91DD7C76BC53}" type="slidenum">
              <a:rPr lang="en-US"/>
              <a:pPr/>
              <a:t>4</a:t>
            </a:fld>
            <a:endParaRPr lang="en-US" dirty="0"/>
          </a:p>
        </p:txBody>
      </p:sp>
      <p:sp>
        <p:nvSpPr>
          <p:cNvPr id="10244" name="Rectangle 4"/>
          <p:cNvSpPr>
            <a:spLocks noGrp="1" noRot="1" noChangeArrowheads="1"/>
          </p:cNvSpPr>
          <p:nvPr>
            <p:ph type="title"/>
          </p:nvPr>
        </p:nvSpPr>
        <p:spPr>
          <a:xfrm>
            <a:off x="457200" y="152400"/>
            <a:ext cx="8229600" cy="990600"/>
          </a:xfrm>
        </p:spPr>
        <p:txBody>
          <a:bodyPr/>
          <a:lstStyle/>
          <a:p>
            <a:r>
              <a:rPr lang="en-US" sz="3600" dirty="0"/>
              <a:t>States with Pesticide Containment Regs</a:t>
            </a:r>
          </a:p>
        </p:txBody>
      </p:sp>
      <p:sp>
        <p:nvSpPr>
          <p:cNvPr id="10253" name="Rectangle 13"/>
          <p:cNvSpPr>
            <a:spLocks noGrp="1" noChangeArrowheads="1"/>
          </p:cNvSpPr>
          <p:nvPr>
            <p:ph type="body" sz="half" idx="1"/>
          </p:nvPr>
        </p:nvSpPr>
        <p:spPr>
          <a:xfrm>
            <a:off x="457200" y="1295400"/>
            <a:ext cx="2971800" cy="3124199"/>
          </a:xfrm>
        </p:spPr>
        <p:txBody>
          <a:bodyPr/>
          <a:lstStyle/>
          <a:p>
            <a:pPr>
              <a:lnSpc>
                <a:spcPct val="90000"/>
              </a:lnSpc>
              <a:buFont typeface="Wingdings" pitchFamily="2" charset="2"/>
              <a:buNone/>
            </a:pPr>
            <a:r>
              <a:rPr lang="en-US" sz="2400" dirty="0" smtClean="0"/>
              <a:t>CO	LA	ND	</a:t>
            </a:r>
            <a:endParaRPr lang="en-US" sz="2400" dirty="0"/>
          </a:p>
          <a:p>
            <a:pPr>
              <a:lnSpc>
                <a:spcPct val="90000"/>
              </a:lnSpc>
              <a:buFont typeface="Wingdings" pitchFamily="2" charset="2"/>
              <a:buNone/>
            </a:pPr>
            <a:r>
              <a:rPr lang="en-US" sz="2400" dirty="0"/>
              <a:t>FL       </a:t>
            </a:r>
            <a:r>
              <a:rPr lang="en-US" sz="2400" dirty="0" smtClean="0"/>
              <a:t>MI	OH  </a:t>
            </a:r>
            <a:endParaRPr lang="en-US" sz="2400" dirty="0"/>
          </a:p>
          <a:p>
            <a:pPr>
              <a:lnSpc>
                <a:spcPct val="90000"/>
              </a:lnSpc>
              <a:buFont typeface="Wingdings" pitchFamily="2" charset="2"/>
              <a:buNone/>
            </a:pPr>
            <a:r>
              <a:rPr lang="en-US" sz="2400" dirty="0"/>
              <a:t>IL        </a:t>
            </a:r>
            <a:r>
              <a:rPr lang="en-US" sz="2400" dirty="0" smtClean="0"/>
              <a:t>MN	SD</a:t>
            </a:r>
            <a:endParaRPr lang="en-US" sz="2400" dirty="0"/>
          </a:p>
          <a:p>
            <a:pPr>
              <a:lnSpc>
                <a:spcPct val="90000"/>
              </a:lnSpc>
              <a:buFont typeface="Wingdings" pitchFamily="2" charset="2"/>
              <a:buNone/>
            </a:pPr>
            <a:r>
              <a:rPr lang="en-US" sz="2400" dirty="0"/>
              <a:t>IN       </a:t>
            </a:r>
            <a:r>
              <a:rPr lang="en-US" sz="2400" dirty="0" smtClean="0"/>
              <a:t>MO	VT</a:t>
            </a:r>
            <a:endParaRPr lang="en-US" sz="2400" dirty="0"/>
          </a:p>
          <a:p>
            <a:pPr>
              <a:lnSpc>
                <a:spcPct val="90000"/>
              </a:lnSpc>
              <a:buFont typeface="Wingdings" pitchFamily="2" charset="2"/>
              <a:buNone/>
            </a:pPr>
            <a:r>
              <a:rPr lang="en-US" sz="2400" dirty="0"/>
              <a:t>IA       </a:t>
            </a:r>
            <a:r>
              <a:rPr lang="en-US" sz="2400" dirty="0" smtClean="0"/>
              <a:t>MT	WA</a:t>
            </a:r>
            <a:endParaRPr lang="en-US" sz="2400" dirty="0"/>
          </a:p>
          <a:p>
            <a:pPr>
              <a:lnSpc>
                <a:spcPct val="90000"/>
              </a:lnSpc>
              <a:buFont typeface="Wingdings" pitchFamily="2" charset="2"/>
              <a:buNone/>
            </a:pPr>
            <a:r>
              <a:rPr lang="en-US" sz="2400" dirty="0"/>
              <a:t>KS      </a:t>
            </a:r>
            <a:r>
              <a:rPr lang="en-US" sz="2400" dirty="0" smtClean="0"/>
              <a:t>NE	WV</a:t>
            </a:r>
            <a:endParaRPr lang="en-US" sz="2400" dirty="0"/>
          </a:p>
          <a:p>
            <a:pPr>
              <a:lnSpc>
                <a:spcPct val="90000"/>
              </a:lnSpc>
              <a:buFont typeface="Wingdings" pitchFamily="2" charset="2"/>
              <a:buNone/>
            </a:pPr>
            <a:r>
              <a:rPr lang="en-US" sz="2400" dirty="0"/>
              <a:t>KY      </a:t>
            </a:r>
            <a:r>
              <a:rPr lang="en-US" sz="2400" dirty="0" smtClean="0"/>
              <a:t>NH	WI</a:t>
            </a:r>
            <a:endParaRPr lang="en-US" sz="2400" dirty="0"/>
          </a:p>
        </p:txBody>
      </p:sp>
      <p:graphicFrame>
        <p:nvGraphicFramePr>
          <p:cNvPr id="10251" name="Object 11"/>
          <p:cNvGraphicFramePr>
            <a:graphicFrameLocks noChangeAspect="1"/>
          </p:cNvGraphicFramePr>
          <p:nvPr>
            <p:ph sz="half" idx="4294967295"/>
          </p:nvPr>
        </p:nvGraphicFramePr>
        <p:xfrm>
          <a:off x="3505200" y="1066800"/>
          <a:ext cx="5176157" cy="3917092"/>
        </p:xfrm>
        <a:graphic>
          <a:graphicData uri="http://schemas.openxmlformats.org/presentationml/2006/ole">
            <p:oleObj spid="_x0000_s1027" name="Acrobat Document" r:id="rId3" imgW="7573320" imgH="5808960" progId="AcroExch.Document.7">
              <p:embed/>
            </p:oleObj>
          </a:graphicData>
        </a:graphic>
      </p:graphicFrame>
      <p:sp>
        <p:nvSpPr>
          <p:cNvPr id="8" name="TextBox 7"/>
          <p:cNvSpPr txBox="1"/>
          <p:nvPr/>
        </p:nvSpPr>
        <p:spPr>
          <a:xfrm>
            <a:off x="304800" y="5105400"/>
            <a:ext cx="8229600" cy="1846659"/>
          </a:xfrm>
          <a:prstGeom prst="rect">
            <a:avLst/>
          </a:prstGeom>
          <a:noFill/>
        </p:spPr>
        <p:txBody>
          <a:bodyPr wrap="square" rtlCol="0">
            <a:spAutoFit/>
          </a:bodyPr>
          <a:lstStyle/>
          <a:p>
            <a:r>
              <a:rPr lang="en-US" dirty="0" smtClean="0"/>
              <a:t>•  </a:t>
            </a:r>
            <a:r>
              <a:rPr lang="en-US" sz="2400" dirty="0" smtClean="0"/>
              <a:t>EPA authorized these 21 States to continue implementing the state pesticide containment regulations in lieu of the federal </a:t>
            </a:r>
            <a:r>
              <a:rPr lang="en-US" sz="2400" u="sng" dirty="0" smtClean="0">
                <a:solidFill>
                  <a:srgbClr val="FFFF00"/>
                </a:solidFill>
              </a:rPr>
              <a:t>containment</a:t>
            </a:r>
            <a:r>
              <a:rPr lang="en-US" sz="2400" dirty="0" smtClean="0"/>
              <a:t> regulations.</a:t>
            </a:r>
          </a:p>
          <a:p>
            <a:r>
              <a:rPr lang="en-US" sz="2400" dirty="0" smtClean="0"/>
              <a:t>•  Federal </a:t>
            </a:r>
            <a:r>
              <a:rPr lang="en-US" sz="2400" u="sng" dirty="0" smtClean="0">
                <a:solidFill>
                  <a:srgbClr val="FFFF00"/>
                </a:solidFill>
              </a:rPr>
              <a:t>container</a:t>
            </a:r>
            <a:r>
              <a:rPr lang="en-US" sz="2400" dirty="0" smtClean="0"/>
              <a:t> regulations apply in all States!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t>Inspections &amp; Enforcement: </a:t>
            </a:r>
            <a:br>
              <a:rPr lang="en-US" sz="3600" dirty="0" smtClean="0"/>
            </a:br>
            <a:r>
              <a:rPr lang="en-US" sz="3600" dirty="0" smtClean="0"/>
              <a:t>Who does what?</a:t>
            </a:r>
            <a:endParaRPr lang="en-US" sz="3600" dirty="0"/>
          </a:p>
        </p:txBody>
      </p:sp>
      <p:sp>
        <p:nvSpPr>
          <p:cNvPr id="3" name="Content Placeholder 2"/>
          <p:cNvSpPr>
            <a:spLocks noGrp="1"/>
          </p:cNvSpPr>
          <p:nvPr>
            <p:ph idx="1"/>
          </p:nvPr>
        </p:nvSpPr>
        <p:spPr>
          <a:xfrm>
            <a:off x="457200" y="1219200"/>
            <a:ext cx="8229600" cy="4525963"/>
          </a:xfrm>
        </p:spPr>
        <p:txBody>
          <a:bodyPr/>
          <a:lstStyle/>
          <a:p>
            <a:pPr>
              <a:buNone/>
            </a:pPr>
            <a:r>
              <a:rPr lang="en-US" sz="2800" u="sng" dirty="0" smtClean="0">
                <a:solidFill>
                  <a:srgbClr val="FFFF00"/>
                </a:solidFill>
              </a:rPr>
              <a:t>Containment</a:t>
            </a:r>
          </a:p>
          <a:p>
            <a:r>
              <a:rPr lang="en-US" sz="2800" dirty="0" smtClean="0"/>
              <a:t>21 states: state inspects </a:t>
            </a:r>
            <a:r>
              <a:rPr lang="en-US" sz="2800" u="sng" dirty="0" smtClean="0"/>
              <a:t>and</a:t>
            </a:r>
            <a:r>
              <a:rPr lang="en-US" sz="2800" dirty="0" smtClean="0"/>
              <a:t> enforces</a:t>
            </a:r>
          </a:p>
          <a:p>
            <a:r>
              <a:rPr lang="en-US" sz="2800" dirty="0" smtClean="0"/>
              <a:t>Other states, territories &amp; Indian country: state or EPA inspects; EPA enforces</a:t>
            </a:r>
          </a:p>
          <a:p>
            <a:pPr>
              <a:buNone/>
            </a:pPr>
            <a:r>
              <a:rPr lang="en-US" sz="2800" u="sng" dirty="0" smtClean="0">
                <a:solidFill>
                  <a:srgbClr val="FFFF00"/>
                </a:solidFill>
              </a:rPr>
              <a:t>Containers</a:t>
            </a:r>
          </a:p>
          <a:p>
            <a:r>
              <a:rPr lang="en-US" sz="2800" dirty="0" smtClean="0"/>
              <a:t>Generally, state or EPA inspects; EPA enforces</a:t>
            </a:r>
          </a:p>
          <a:p>
            <a:pPr lvl="1"/>
            <a:r>
              <a:rPr lang="en-US" dirty="0" smtClean="0"/>
              <a:t>Like producer establishment inspections</a:t>
            </a:r>
          </a:p>
          <a:p>
            <a:pPr lvl="1"/>
            <a:r>
              <a:rPr lang="en-US" dirty="0" smtClean="0"/>
              <a:t>Observations from WI DATCP</a:t>
            </a:r>
          </a:p>
          <a:p>
            <a:r>
              <a:rPr lang="en-US" sz="2800" dirty="0" smtClean="0"/>
              <a:t>A few states have adopted container regs by reference &amp; can enforce directly under state authority</a:t>
            </a:r>
            <a:endParaRPr lang="en-US" sz="2800" dirty="0"/>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D19FE501-AF67-4C18-A031-95ECF7DF6698}" type="slidenum">
              <a:rPr lang="en-US" smtClean="0"/>
              <a:pPr/>
              <a:t>6</a:t>
            </a:fld>
            <a:endParaRPr lang="en-US" dirty="0" smtClean="0"/>
          </a:p>
        </p:txBody>
      </p:sp>
      <p:sp>
        <p:nvSpPr>
          <p:cNvPr id="146434" name="Rectangle 2"/>
          <p:cNvSpPr>
            <a:spLocks noGrp="1" noRot="1" noChangeArrowheads="1"/>
          </p:cNvSpPr>
          <p:nvPr>
            <p:ph type="title"/>
          </p:nvPr>
        </p:nvSpPr>
        <p:spPr>
          <a:xfrm>
            <a:off x="457200" y="533400"/>
            <a:ext cx="8229600" cy="1143000"/>
          </a:xfrm>
        </p:spPr>
        <p:txBody>
          <a:bodyPr>
            <a:normAutofit fontScale="90000"/>
          </a:bodyPr>
          <a:lstStyle/>
          <a:p>
            <a:pPr eaLnBrk="1" hangingPunct="1">
              <a:defRPr/>
            </a:pPr>
            <a:r>
              <a:rPr lang="en-US" dirty="0" smtClean="0"/>
              <a:t>Goals of the Refillable Container &amp; Repackaging Regulations</a:t>
            </a:r>
          </a:p>
        </p:txBody>
      </p:sp>
      <p:sp>
        <p:nvSpPr>
          <p:cNvPr id="146435" name="Rectangle 3"/>
          <p:cNvSpPr>
            <a:spLocks noGrp="1" noChangeArrowheads="1"/>
          </p:cNvSpPr>
          <p:nvPr>
            <p:ph type="body" idx="1"/>
          </p:nvPr>
        </p:nvSpPr>
        <p:spPr>
          <a:xfrm>
            <a:off x="533400" y="1981200"/>
            <a:ext cx="8229600" cy="4525963"/>
          </a:xfrm>
        </p:spPr>
        <p:txBody>
          <a:bodyPr/>
          <a:lstStyle/>
          <a:p>
            <a:pPr eaLnBrk="1" hangingPunct="1">
              <a:lnSpc>
                <a:spcPct val="80000"/>
              </a:lnSpc>
              <a:defRPr/>
            </a:pPr>
            <a:r>
              <a:rPr lang="en-US" sz="2800" dirty="0" smtClean="0"/>
              <a:t>Ensure the </a:t>
            </a:r>
            <a:r>
              <a:rPr lang="en-US" sz="2800" b="1" dirty="0" smtClean="0">
                <a:solidFill>
                  <a:srgbClr val="FFFF00"/>
                </a:solidFill>
              </a:rPr>
              <a:t>integrity/strength</a:t>
            </a:r>
            <a:r>
              <a:rPr lang="en-US" sz="2800" dirty="0" smtClean="0"/>
              <a:t> of refillable containers</a:t>
            </a:r>
          </a:p>
          <a:p>
            <a:pPr eaLnBrk="1" hangingPunct="1">
              <a:lnSpc>
                <a:spcPct val="80000"/>
              </a:lnSpc>
              <a:defRPr/>
            </a:pPr>
            <a:r>
              <a:rPr lang="en-US" sz="2800" dirty="0" smtClean="0"/>
              <a:t>Minimize the potential for </a:t>
            </a:r>
            <a:r>
              <a:rPr lang="en-US" sz="2800" b="1" dirty="0" smtClean="0">
                <a:solidFill>
                  <a:srgbClr val="FFFF00"/>
                </a:solidFill>
              </a:rPr>
              <a:t>cross contamination</a:t>
            </a:r>
          </a:p>
          <a:p>
            <a:pPr eaLnBrk="1" hangingPunct="1">
              <a:lnSpc>
                <a:spcPct val="80000"/>
              </a:lnSpc>
              <a:defRPr/>
            </a:pPr>
            <a:r>
              <a:rPr lang="en-US" sz="2800" dirty="0" smtClean="0"/>
              <a:t>Ensure that containers and repackaging </a:t>
            </a:r>
            <a:r>
              <a:rPr lang="en-US" sz="2800" b="1" dirty="0" smtClean="0">
                <a:solidFill>
                  <a:srgbClr val="FFFF00"/>
                </a:solidFill>
              </a:rPr>
              <a:t>comply with federal pesticide law</a:t>
            </a:r>
            <a:r>
              <a:rPr lang="en-US" sz="2800" b="1" dirty="0" smtClean="0">
                <a:solidFill>
                  <a:srgbClr val="00B050"/>
                </a:solidFill>
              </a:rPr>
              <a:t> </a:t>
            </a:r>
            <a:r>
              <a:rPr lang="en-US" sz="2800" dirty="0" smtClean="0"/>
              <a:t>(FIFRA)</a:t>
            </a:r>
          </a:p>
          <a:p>
            <a:pPr eaLnBrk="1" hangingPunct="1">
              <a:lnSpc>
                <a:spcPct val="80000"/>
              </a:lnSpc>
              <a:defRPr/>
            </a:pPr>
            <a:r>
              <a:rPr lang="en-US" sz="2800" b="1" dirty="0" smtClean="0">
                <a:solidFill>
                  <a:srgbClr val="FFFF00"/>
                </a:solidFill>
              </a:rPr>
              <a:t>Encourage</a:t>
            </a:r>
            <a:r>
              <a:rPr lang="en-US" sz="2800" dirty="0" smtClean="0"/>
              <a:t> the use of </a:t>
            </a:r>
          </a:p>
          <a:p>
            <a:pPr eaLnBrk="1" hangingPunct="1">
              <a:lnSpc>
                <a:spcPct val="80000"/>
              </a:lnSpc>
              <a:buNone/>
              <a:defRPr/>
            </a:pPr>
            <a:r>
              <a:rPr lang="en-US" sz="2800" dirty="0" smtClean="0"/>
              <a:t>    refillable containers</a:t>
            </a:r>
          </a:p>
        </p:txBody>
      </p:sp>
      <p:pic>
        <p:nvPicPr>
          <p:cNvPr id="5" name="Picture 4" descr="photo 10-3"/>
          <p:cNvPicPr>
            <a:picLocks noChangeAspect="1" noChangeArrowheads="1"/>
          </p:cNvPicPr>
          <p:nvPr/>
        </p:nvPicPr>
        <p:blipFill>
          <a:blip r:embed="rId2" cstate="screen"/>
          <a:srcRect/>
          <a:stretch>
            <a:fillRect/>
          </a:stretch>
        </p:blipFill>
        <p:spPr>
          <a:xfrm>
            <a:off x="4572000" y="3771900"/>
            <a:ext cx="3683000" cy="2762250"/>
          </a:xfrm>
          <a:prstGeom prst="rect">
            <a:avLst/>
          </a:prstGeom>
          <a:noFill/>
          <a:ln>
            <a:solidFill>
              <a:srgbClr val="00B0F0"/>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457200" y="274638"/>
            <a:ext cx="8382000" cy="1143000"/>
          </a:xfrm>
        </p:spPr>
        <p:txBody>
          <a:bodyPr/>
          <a:lstStyle/>
          <a:p>
            <a:r>
              <a:rPr lang="en-US" sz="4000" dirty="0" smtClean="0">
                <a:cs typeface="Arial" charset="0"/>
              </a:rPr>
              <a:t>Portable refillable containers must:</a:t>
            </a:r>
          </a:p>
        </p:txBody>
      </p:sp>
      <p:sp>
        <p:nvSpPr>
          <p:cNvPr id="63490" name="Content Placeholder 2"/>
          <p:cNvSpPr>
            <a:spLocks noGrp="1"/>
          </p:cNvSpPr>
          <p:nvPr>
            <p:ph idx="1"/>
          </p:nvPr>
        </p:nvSpPr>
        <p:spPr>
          <a:xfrm>
            <a:off x="457200" y="1447800"/>
            <a:ext cx="8229600" cy="4525963"/>
          </a:xfrm>
        </p:spPr>
        <p:txBody>
          <a:bodyPr/>
          <a:lstStyle/>
          <a:p>
            <a:r>
              <a:rPr lang="en-US" sz="2800" dirty="0" smtClean="0">
                <a:cs typeface="Arial" charset="0"/>
              </a:rPr>
              <a:t>Be a refillable </a:t>
            </a:r>
            <a:r>
              <a:rPr lang="en-US" sz="2800" dirty="0" smtClean="0">
                <a:cs typeface="Arial" charset="0"/>
              </a:rPr>
              <a:t>container that is identified </a:t>
            </a:r>
            <a:r>
              <a:rPr lang="en-US" sz="2800" dirty="0" smtClean="0">
                <a:cs typeface="Arial" charset="0"/>
              </a:rPr>
              <a:t>on the registrant’s description of acceptable containers;</a:t>
            </a:r>
          </a:p>
          <a:p>
            <a:r>
              <a:rPr lang="en-US" sz="2800" dirty="0" smtClean="0">
                <a:cs typeface="Arial" charset="0"/>
              </a:rPr>
              <a:t>Comply with the DOT standards that EPA adopted (generally Packing Group III);</a:t>
            </a:r>
          </a:p>
          <a:p>
            <a:r>
              <a:rPr lang="en-US" sz="2800" dirty="0" smtClean="0">
                <a:cs typeface="Arial" charset="0"/>
              </a:rPr>
              <a:t>Be durably marked with a serial number/identifying code;</a:t>
            </a:r>
          </a:p>
          <a:p>
            <a:r>
              <a:rPr lang="en-US" sz="2800" dirty="0" smtClean="0">
                <a:cs typeface="Arial" charset="0"/>
              </a:rPr>
              <a:t>Have a tamper-evident device or a one-way valve (or both) on each opening other than a vent</a:t>
            </a:r>
            <a:r>
              <a:rPr lang="en-US" sz="2800" dirty="0" smtClean="0">
                <a:cs typeface="Arial" charset="0"/>
              </a:rPr>
              <a:t>; and</a:t>
            </a:r>
            <a:endParaRPr lang="en-US" sz="2800" dirty="0" smtClean="0">
              <a:cs typeface="Arial" charset="0"/>
            </a:endParaRPr>
          </a:p>
          <a:p>
            <a:r>
              <a:rPr lang="en-US" sz="2800" dirty="0" smtClean="0">
                <a:cs typeface="Arial" charset="0"/>
              </a:rPr>
              <a:t>Be sound (in good condition).</a:t>
            </a:r>
          </a:p>
          <a:p>
            <a:pPr>
              <a:buFont typeface="Arial" charset="0"/>
              <a:buNone/>
            </a:pPr>
            <a:r>
              <a:rPr lang="en-US" sz="2800" dirty="0" smtClean="0">
                <a:cs typeface="Arial" charset="0"/>
              </a:rPr>
              <a:t>    [§165.45(e); §165.70(f) &amp; (i)]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What are we seeing?</a:t>
            </a:r>
            <a:endParaRPr lang="en-US" dirty="0"/>
          </a:p>
        </p:txBody>
      </p:sp>
      <p:sp>
        <p:nvSpPr>
          <p:cNvPr id="6" name="Content Placeholder 5"/>
          <p:cNvSpPr>
            <a:spLocks noGrp="1"/>
          </p:cNvSpPr>
          <p:nvPr>
            <p:ph idx="1"/>
          </p:nvPr>
        </p:nvSpPr>
        <p:spPr>
          <a:xfrm>
            <a:off x="381000" y="1219200"/>
            <a:ext cx="4800600" cy="4525963"/>
          </a:xfrm>
        </p:spPr>
        <p:txBody>
          <a:bodyPr/>
          <a:lstStyle/>
          <a:p>
            <a:r>
              <a:rPr lang="en-US" sz="2800" dirty="0" smtClean="0"/>
              <a:t>Over past 3 years, most inspection &amp; enforcement effort has focused on the containment regulations</a:t>
            </a:r>
          </a:p>
          <a:p>
            <a:pPr lvl="1"/>
            <a:r>
              <a:rPr lang="en-US" dirty="0" smtClean="0"/>
              <a:t>29 states, territories, Indian country</a:t>
            </a:r>
          </a:p>
          <a:p>
            <a:r>
              <a:rPr lang="en-US" sz="2800" dirty="0" smtClean="0"/>
              <a:t>Only 1 year of refillable container/repackaging inspections and label inspections</a:t>
            </a:r>
          </a:p>
          <a:p>
            <a:pPr lvl="1"/>
            <a:r>
              <a:rPr lang="en-US" dirty="0" smtClean="0"/>
              <a:t>All states, territories, Indian country</a:t>
            </a:r>
            <a:endParaRPr lang="en-US" dirty="0"/>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8</a:t>
            </a:fld>
            <a:endParaRPr lang="en-US" dirty="0"/>
          </a:p>
        </p:txBody>
      </p:sp>
      <p:graphicFrame>
        <p:nvGraphicFramePr>
          <p:cNvPr id="23555" name="Object 3"/>
          <p:cNvGraphicFramePr>
            <a:graphicFrameLocks noChangeAspect="1"/>
          </p:cNvGraphicFramePr>
          <p:nvPr/>
        </p:nvGraphicFramePr>
        <p:xfrm>
          <a:off x="5257800" y="1676400"/>
          <a:ext cx="3576637" cy="2743200"/>
        </p:xfrm>
        <a:graphic>
          <a:graphicData uri="http://schemas.openxmlformats.org/presentationml/2006/ole">
            <p:oleObj spid="_x0000_s23555" name="Acrobat Document" r:id="rId3" imgW="7573320" imgH="5808960" progId="AcroExch.Document.7">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What are we seeing?</a:t>
            </a:r>
            <a:endParaRPr lang="en-US" dirty="0"/>
          </a:p>
        </p:txBody>
      </p:sp>
      <p:sp>
        <p:nvSpPr>
          <p:cNvPr id="3" name="Content Placeholder 2"/>
          <p:cNvSpPr>
            <a:spLocks noGrp="1"/>
          </p:cNvSpPr>
          <p:nvPr>
            <p:ph idx="1"/>
          </p:nvPr>
        </p:nvSpPr>
        <p:spPr>
          <a:xfrm>
            <a:off x="457200" y="1143000"/>
            <a:ext cx="8229600" cy="4525963"/>
          </a:xfrm>
        </p:spPr>
        <p:txBody>
          <a:bodyPr/>
          <a:lstStyle/>
          <a:p>
            <a:pPr>
              <a:buNone/>
            </a:pPr>
            <a:r>
              <a:rPr lang="en-US" u="sng" dirty="0" smtClean="0">
                <a:solidFill>
                  <a:srgbClr val="FFFF00"/>
                </a:solidFill>
              </a:rPr>
              <a:t>Refillable container &amp; repackaging</a:t>
            </a:r>
          </a:p>
          <a:p>
            <a:r>
              <a:rPr lang="en-US" dirty="0" smtClean="0"/>
              <a:t>Overall: pretty good; most people have made the effort to comply</a:t>
            </a:r>
          </a:p>
          <a:p>
            <a:r>
              <a:rPr lang="en-US" dirty="0" smtClean="0"/>
              <a:t>Possible violations/problems</a:t>
            </a:r>
          </a:p>
          <a:p>
            <a:pPr lvl="1"/>
            <a:r>
              <a:rPr lang="en-US" sz="3200" dirty="0" smtClean="0"/>
              <a:t>No repackaging contract</a:t>
            </a:r>
          </a:p>
          <a:p>
            <a:pPr lvl="1"/>
            <a:r>
              <a:rPr lang="en-US" sz="3200" dirty="0" smtClean="0"/>
              <a:t>Put wrong (old) label on minibulk</a:t>
            </a:r>
          </a:p>
          <a:p>
            <a:pPr lvl="1"/>
            <a:r>
              <a:rPr lang="en-US" sz="3200" dirty="0" smtClean="0"/>
              <a:t>Marking/leakproofness </a:t>
            </a:r>
            <a:r>
              <a:rPr lang="en-US" sz="3200" dirty="0" smtClean="0"/>
              <a:t>testing</a:t>
            </a:r>
            <a:endParaRPr lang="en-US" sz="3200" dirty="0" smtClean="0"/>
          </a:p>
          <a:p>
            <a:pPr lvl="1"/>
            <a:r>
              <a:rPr lang="en-US" sz="3200" dirty="0" smtClean="0"/>
              <a:t>Records</a:t>
            </a:r>
          </a:p>
          <a:p>
            <a:pPr>
              <a:buNone/>
            </a:pPr>
            <a:endParaRPr lang="en-US" sz="2400" dirty="0"/>
          </a:p>
        </p:txBody>
      </p:sp>
      <p:sp>
        <p:nvSpPr>
          <p:cNvPr id="4" name="Slide Number Placeholder 3"/>
          <p:cNvSpPr>
            <a:spLocks noGrp="1"/>
          </p:cNvSpPr>
          <p:nvPr>
            <p:ph type="sldNum" sz="quarter" idx="11"/>
          </p:nvPr>
        </p:nvSpPr>
        <p:spPr/>
        <p:txBody>
          <a:bodyPr/>
          <a:lstStyle/>
          <a:p>
            <a:pPr>
              <a:defRPr/>
            </a:pPr>
            <a:fld id="{7AF926BD-4EDB-4FF3-9B85-D065CE36E3D6}"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2891</TotalTime>
  <Words>1540</Words>
  <Application>Microsoft Office PowerPoint</Application>
  <PresentationFormat>On-screen Show (4:3)</PresentationFormat>
  <Paragraphs>174</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Stream</vt:lpstr>
      <vt:lpstr>Acrobat Document</vt:lpstr>
      <vt:lpstr>EPA’s Pesticide Container Regulations: What are EPA and the States Seeing in the Field? </vt:lpstr>
      <vt:lpstr>Outline of Presentations</vt:lpstr>
      <vt:lpstr>Container-Containment Rule Overview</vt:lpstr>
      <vt:lpstr>States with Pesticide Containment Regs</vt:lpstr>
      <vt:lpstr>Inspections &amp; Enforcement:  Who does what?</vt:lpstr>
      <vt:lpstr>Goals of the Refillable Container &amp; Repackaging Regulations</vt:lpstr>
      <vt:lpstr>Portable refillable containers must:</vt:lpstr>
      <vt:lpstr>What are we seeing?</vt:lpstr>
      <vt:lpstr>What are we seeing?</vt:lpstr>
      <vt:lpstr>What are we seeing?</vt:lpstr>
      <vt:lpstr>Frequently Asked Questions and Potential Issues</vt:lpstr>
      <vt:lpstr>1. Is the Mini Bulk/IBC subject to EPA’s container regulations?</vt:lpstr>
      <vt:lpstr>Subject to EPA’s regulations?</vt:lpstr>
      <vt:lpstr>2. Can a retailer fill a refillable container on a farm and, if so, what are the applicable regs?</vt:lpstr>
      <vt:lpstr>Question 3: Can I refill a container labeled as a nonrefillable container? Answer: No.</vt:lpstr>
      <vt:lpstr>Nonrefillable vs. Refillable Containers</vt:lpstr>
      <vt:lpstr>Slide 17</vt:lpstr>
      <vt:lpstr>5. Labels/Labeling</vt:lpstr>
      <vt:lpstr>Question 6: What is “durable marking” for the serial number/other identifying code? </vt:lpstr>
      <vt:lpstr>Question 6 (cont.): What is “durable marking” for the serial number/other identifying code?</vt:lpstr>
      <vt:lpstr>Question 7: What counts as a tamper-evident device? Answer: Tamper-evident device means a device which can be visually inspected to determine if a container has been opened. [§165.3] </vt:lpstr>
      <vt:lpstr>Question 7, cont.</vt:lpstr>
      <vt:lpstr>Question 8: What recordkeeping does a refiller have to do? </vt:lpstr>
      <vt:lpstr>For More Information</vt:lpstr>
      <vt:lpstr>Questions?</vt:lpstr>
    </vt:vector>
  </TitlesOfParts>
  <Company>EPA OPP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Containment Implementation</dc:title>
  <dc:creator>nfitz</dc:creator>
  <cp:lastModifiedBy>fitz</cp:lastModifiedBy>
  <cp:revision>737</cp:revision>
  <dcterms:created xsi:type="dcterms:W3CDTF">2008-07-03T13:06:09Z</dcterms:created>
  <dcterms:modified xsi:type="dcterms:W3CDTF">2013-02-07T11:47:32Z</dcterms:modified>
</cp:coreProperties>
</file>